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0"/>
  </p:notesMasterIdLst>
  <p:sldIdLst>
    <p:sldId id="310" r:id="rId2"/>
    <p:sldId id="309" r:id="rId3"/>
    <p:sldId id="311" r:id="rId4"/>
    <p:sldId id="312" r:id="rId5"/>
    <p:sldId id="315" r:id="rId6"/>
    <p:sldId id="316" r:id="rId7"/>
    <p:sldId id="317" r:id="rId8"/>
    <p:sldId id="318" r:id="rId9"/>
    <p:sldId id="319" r:id="rId10"/>
    <p:sldId id="320" r:id="rId11"/>
    <p:sldId id="321" r:id="rId12"/>
    <p:sldId id="324" r:id="rId13"/>
    <p:sldId id="330" r:id="rId14"/>
    <p:sldId id="332" r:id="rId15"/>
    <p:sldId id="331" r:id="rId16"/>
    <p:sldId id="328" r:id="rId17"/>
    <p:sldId id="335" r:id="rId18"/>
    <p:sldId id="336" r:id="rId19"/>
    <p:sldId id="333" r:id="rId20"/>
    <p:sldId id="334" r:id="rId21"/>
    <p:sldId id="337" r:id="rId22"/>
    <p:sldId id="338" r:id="rId23"/>
    <p:sldId id="339" r:id="rId24"/>
    <p:sldId id="340" r:id="rId25"/>
    <p:sldId id="341" r:id="rId26"/>
    <p:sldId id="342" r:id="rId27"/>
    <p:sldId id="343" r:id="rId28"/>
    <p:sldId id="344" r:id="rId29"/>
    <p:sldId id="345" r:id="rId30"/>
    <p:sldId id="346" r:id="rId31"/>
    <p:sldId id="347" r:id="rId32"/>
    <p:sldId id="348" r:id="rId33"/>
    <p:sldId id="349" r:id="rId34"/>
    <p:sldId id="350" r:id="rId35"/>
    <p:sldId id="352" r:id="rId36"/>
    <p:sldId id="351" r:id="rId37"/>
    <p:sldId id="353" r:id="rId38"/>
    <p:sldId id="354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7680" userDrawn="1">
          <p15:clr>
            <a:srgbClr val="A4A3A4"/>
          </p15:clr>
        </p15:guide>
        <p15:guide id="3" orient="horz" pos="211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DA0CC"/>
    <a:srgbClr val="FD8D62"/>
    <a:srgbClr val="66C3A4"/>
    <a:srgbClr val="E78AC3"/>
    <a:srgbClr val="D2D2D9"/>
    <a:srgbClr val="C2DDDB"/>
    <a:srgbClr val="FFC7B2"/>
    <a:srgbClr val="B5E2D1"/>
    <a:srgbClr val="C6CFE5"/>
    <a:srgbClr val="AFBC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7778"/>
    <p:restoredTop sz="95820"/>
  </p:normalViewPr>
  <p:slideViewPr>
    <p:cSldViewPr snapToObjects="1">
      <p:cViewPr>
        <p:scale>
          <a:sx n="62" d="100"/>
          <a:sy n="62" d="100"/>
        </p:scale>
        <p:origin x="5312" y="3328"/>
      </p:cViewPr>
      <p:guideLst>
        <p:guide pos="7680"/>
        <p:guide orient="horz" pos="2115"/>
      </p:guideLst>
    </p:cSldViewPr>
  </p:slid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jpeg>
</file>

<file path=ppt/media/image100.png>
</file>

<file path=ppt/media/image101.png>
</file>

<file path=ppt/media/image102.png>
</file>

<file path=ppt/media/image103.png>
</file>

<file path=ppt/media/image104.svg>
</file>

<file path=ppt/media/image105.png>
</file>

<file path=ppt/media/image120.png>
</file>

<file path=ppt/media/image123.png>
</file>

<file path=ppt/media/image130.png>
</file>

<file path=ppt/media/image131.png>
</file>

<file path=ppt/media/image132.png>
</file>

<file path=ppt/media/image141.png>
</file>

<file path=ppt/media/image157.png>
</file>

<file path=ppt/media/image28.png>
</file>

<file path=ppt/media/image29.png>
</file>

<file path=ppt/media/image30.png>
</file>

<file path=ppt/media/image31.png>
</file>

<file path=ppt/media/image32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594472-1001-3F45-843E-AD6F2325AFE4}" type="datetimeFigureOut">
              <a:rPr lang="en-US" smtClean="0"/>
              <a:t>5/26/21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CD27E4-432D-4C40-9571-F36D5E8420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0136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effectLst/>
        </p:spPr>
        <p:txBody>
          <a:bodyPr/>
          <a:lstStyle>
            <a:lvl1pPr>
              <a:buClr>
                <a:schemeClr val="bg1">
                  <a:lumMod val="60000"/>
                  <a:lumOff val="40000"/>
                </a:schemeClr>
              </a:buClr>
              <a:defRPr>
                <a:solidFill>
                  <a:schemeClr val="bg1">
                    <a:lumMod val="60000"/>
                    <a:lumOff val="40000"/>
                  </a:schemeClr>
                </a:solidFill>
              </a:defRPr>
            </a:lvl1pPr>
            <a:lvl2pPr>
              <a:buClr>
                <a:schemeClr val="bg1">
                  <a:lumMod val="60000"/>
                  <a:lumOff val="40000"/>
                </a:schemeClr>
              </a:buClr>
              <a:defRPr sz="2400">
                <a:solidFill>
                  <a:schemeClr val="bg1">
                    <a:lumMod val="60000"/>
                    <a:lumOff val="40000"/>
                  </a:schemeClr>
                </a:solidFill>
              </a:defRPr>
            </a:lvl2pPr>
            <a:lvl3pPr>
              <a:buClr>
                <a:schemeClr val="bg1">
                  <a:lumMod val="60000"/>
                  <a:lumOff val="40000"/>
                </a:schemeClr>
              </a:buClr>
              <a:defRPr sz="2000">
                <a:solidFill>
                  <a:schemeClr val="bg1">
                    <a:lumMod val="60000"/>
                    <a:lumOff val="40000"/>
                  </a:schemeClr>
                </a:solidFill>
              </a:defRPr>
            </a:lvl3pPr>
            <a:lvl4pPr>
              <a:buClr>
                <a:schemeClr val="bg1">
                  <a:lumMod val="60000"/>
                  <a:lumOff val="40000"/>
                </a:schemeClr>
              </a:buClr>
              <a:defRPr sz="1800">
                <a:solidFill>
                  <a:schemeClr val="bg1">
                    <a:lumMod val="60000"/>
                    <a:lumOff val="40000"/>
                  </a:schemeClr>
                </a:solidFill>
              </a:defRPr>
            </a:lvl4pPr>
            <a:lvl5pPr>
              <a:buClr>
                <a:schemeClr val="bg1">
                  <a:lumMod val="60000"/>
                  <a:lumOff val="40000"/>
                </a:schemeClr>
              </a:buClr>
              <a:defRPr sz="1800">
                <a:solidFill>
                  <a:schemeClr val="bg1">
                    <a:lumMod val="60000"/>
                    <a:lumOff val="40000"/>
                  </a:schemeClr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/>
          <a:lstStyle/>
          <a:p>
            <a:fld id="{73C55A3C-5767-4844-A0A3-83778C2E5409}" type="datetime1">
              <a:rPr lang="en-US" smtClean="0"/>
              <a:t>5/26/21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38455" y="6492875"/>
            <a:ext cx="753545" cy="365125"/>
          </a:xfrm>
          <a:prstGeom prst="rect">
            <a:avLst/>
          </a:prstGeo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7B145B0-C06E-0944-B224-1835F0AD750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9336" y="101029"/>
            <a:ext cx="1602462" cy="44765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3155415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FD396-3171-6C41-A594-2E4A8ED73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2D6F2B-A932-DC42-9BA3-BABFF8C5C3F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343024" y="3789363"/>
            <a:ext cx="6337151" cy="1655762"/>
          </a:xfrm>
        </p:spPr>
        <p:txBody>
          <a:bodyPr/>
          <a:lstStyle>
            <a:lvl1pPr>
              <a:buClr>
                <a:schemeClr val="bg1">
                  <a:lumMod val="60000"/>
                  <a:lumOff val="40000"/>
                </a:schemeClr>
              </a:buClr>
              <a:defRPr/>
            </a:lvl1pPr>
            <a:lvl2pPr>
              <a:buClr>
                <a:srgbClr val="80807F"/>
              </a:buClr>
              <a:defRPr/>
            </a:lvl2pPr>
            <a:lvl3pPr>
              <a:buClr>
                <a:srgbClr val="80807F"/>
              </a:buClr>
              <a:defRPr/>
            </a:lvl3pPr>
            <a:lvl4pPr>
              <a:buClr>
                <a:srgbClr val="80807F"/>
              </a:buClr>
              <a:defRPr/>
            </a:lvl4pPr>
            <a:lvl5pPr>
              <a:buClr>
                <a:srgbClr val="80807F"/>
              </a:buClr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6417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626AC82-A6D4-7744-964C-A2D34032F33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 t="23547" b="23547"/>
          <a:stretch/>
        </p:blipFill>
        <p:spPr>
          <a:xfrm>
            <a:off x="-58513" y="-99393"/>
            <a:ext cx="9577064" cy="686019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-1" y="586627"/>
            <a:ext cx="12210015" cy="68601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-9008" y="1272646"/>
            <a:ext cx="12225688" cy="5585354"/>
          </a:xfrm>
          <a:prstGeom prst="rect">
            <a:avLst/>
          </a:prstGeom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8818EDF-D6BC-1549-8CD1-E18480F2992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t="19120"/>
          <a:stretch/>
        </p:blipFill>
        <p:spPr>
          <a:xfrm>
            <a:off x="5951984" y="-99392"/>
            <a:ext cx="6264696" cy="686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72621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6" r:id="rId1"/>
    <p:sldLayoutId id="2147483677" r:id="rId2"/>
  </p:sldLayoutIdLst>
  <p:hf sldNum="0" hdr="0" ft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3900" i="0" kern="1200">
          <a:ln>
            <a:noFill/>
          </a:ln>
          <a:solidFill>
            <a:schemeClr val="bg1">
              <a:lumMod val="75000"/>
            </a:schemeClr>
          </a:solidFill>
          <a:effectLst/>
          <a:latin typeface="Tw Cen MT" panose="020B0602020104020603" pitchFamily="34" charset="77"/>
          <a:ea typeface="+mj-ea"/>
          <a:cs typeface="Tw Cen MT" panose="020B0602020104020603" pitchFamily="34" charset="77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Arial" panose="020B0604020202020204" pitchFamily="34" charset="0"/>
        <a:buChar char="•"/>
        <a:defRPr sz="2800" kern="1200">
          <a:ln>
            <a:noFill/>
          </a:ln>
          <a:solidFill>
            <a:schemeClr val="bg1">
              <a:lumMod val="60000"/>
              <a:lumOff val="40000"/>
            </a:schemeClr>
          </a:solidFill>
          <a:effectLst>
            <a:glow rad="127000">
              <a:schemeClr val="accent1">
                <a:alpha val="0"/>
              </a:schemeClr>
            </a:glo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Arial" panose="020B0604020202020204" pitchFamily="34" charset="0"/>
        <a:buChar char="•"/>
        <a:defRPr sz="1900" kern="1200">
          <a:ln>
            <a:noFill/>
          </a:ln>
          <a:solidFill>
            <a:schemeClr val="bg1">
              <a:lumMod val="50000"/>
              <a:lumOff val="50000"/>
            </a:schemeClr>
          </a:solidFill>
          <a:effectLst/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Arial" panose="020B0604020202020204" pitchFamily="34" charset="0"/>
        <a:buChar char="•"/>
        <a:defRPr sz="1700" kern="1200">
          <a:ln>
            <a:noFill/>
          </a:ln>
          <a:solidFill>
            <a:schemeClr val="bg1">
              <a:lumMod val="50000"/>
              <a:lumOff val="50000"/>
            </a:schemeClr>
          </a:solidFill>
          <a:effectLst/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Arial" panose="020B0604020202020204" pitchFamily="34" charset="0"/>
        <a:buChar char="•"/>
        <a:defRPr sz="1500" kern="1200">
          <a:ln>
            <a:noFill/>
          </a:ln>
          <a:solidFill>
            <a:schemeClr val="bg1">
              <a:lumMod val="50000"/>
              <a:lumOff val="50000"/>
            </a:schemeClr>
          </a:solidFill>
          <a:effectLst/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Arial" panose="020B0604020202020204" pitchFamily="34" charset="0"/>
        <a:buChar char="•"/>
        <a:defRPr sz="1500" kern="1200">
          <a:ln>
            <a:noFill/>
          </a:ln>
          <a:solidFill>
            <a:schemeClr val="bg1">
              <a:lumMod val="50000"/>
              <a:lumOff val="50000"/>
            </a:schemeClr>
          </a:solidFill>
          <a:effectLst/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1.emf"/><Relationship Id="rId5" Type="http://schemas.openxmlformats.org/officeDocument/2006/relationships/image" Target="../media/image60.emf"/><Relationship Id="rId4" Type="http://schemas.openxmlformats.org/officeDocument/2006/relationships/image" Target="../media/image59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.emf"/><Relationship Id="rId3" Type="http://schemas.openxmlformats.org/officeDocument/2006/relationships/image" Target="../media/image63.emf"/><Relationship Id="rId7" Type="http://schemas.openxmlformats.org/officeDocument/2006/relationships/image" Target="../media/image67.emf"/><Relationship Id="rId2" Type="http://schemas.openxmlformats.org/officeDocument/2006/relationships/image" Target="../media/image6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6.emf"/><Relationship Id="rId5" Type="http://schemas.openxmlformats.org/officeDocument/2006/relationships/image" Target="../media/image65.emf"/><Relationship Id="rId4" Type="http://schemas.openxmlformats.org/officeDocument/2006/relationships/image" Target="../media/image64.emf"/><Relationship Id="rId9" Type="http://schemas.openxmlformats.org/officeDocument/2006/relationships/image" Target="../media/image69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emf"/><Relationship Id="rId7" Type="http://schemas.openxmlformats.org/officeDocument/2006/relationships/image" Target="../media/image75.emf"/><Relationship Id="rId2" Type="http://schemas.openxmlformats.org/officeDocument/2006/relationships/image" Target="../media/image7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4.emf"/><Relationship Id="rId5" Type="http://schemas.openxmlformats.org/officeDocument/2006/relationships/image" Target="../media/image73.emf"/><Relationship Id="rId4" Type="http://schemas.openxmlformats.org/officeDocument/2006/relationships/image" Target="../media/image72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emf"/><Relationship Id="rId7" Type="http://schemas.openxmlformats.org/officeDocument/2006/relationships/image" Target="../media/image79.emf"/><Relationship Id="rId2" Type="http://schemas.openxmlformats.org/officeDocument/2006/relationships/image" Target="../media/image6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8.emf"/><Relationship Id="rId5" Type="http://schemas.openxmlformats.org/officeDocument/2006/relationships/image" Target="../media/image77.emf"/><Relationship Id="rId4" Type="http://schemas.openxmlformats.org/officeDocument/2006/relationships/image" Target="../media/image61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emf"/><Relationship Id="rId2" Type="http://schemas.openxmlformats.org/officeDocument/2006/relationships/image" Target="../media/image80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emf"/><Relationship Id="rId2" Type="http://schemas.openxmlformats.org/officeDocument/2006/relationships/image" Target="../media/image6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5.emf"/><Relationship Id="rId5" Type="http://schemas.openxmlformats.org/officeDocument/2006/relationships/image" Target="../media/image84.emf"/><Relationship Id="rId4" Type="http://schemas.openxmlformats.org/officeDocument/2006/relationships/image" Target="../media/image83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emf"/><Relationship Id="rId7" Type="http://schemas.openxmlformats.org/officeDocument/2006/relationships/image" Target="../media/image91.emf"/><Relationship Id="rId2" Type="http://schemas.openxmlformats.org/officeDocument/2006/relationships/image" Target="../media/image8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0.emf"/><Relationship Id="rId5" Type="http://schemas.openxmlformats.org/officeDocument/2006/relationships/image" Target="../media/image89.emf"/><Relationship Id="rId4" Type="http://schemas.openxmlformats.org/officeDocument/2006/relationships/image" Target="../media/image88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emf"/><Relationship Id="rId2" Type="http://schemas.openxmlformats.org/officeDocument/2006/relationships/image" Target="../media/image92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5.emf"/><Relationship Id="rId4" Type="http://schemas.openxmlformats.org/officeDocument/2006/relationships/image" Target="../media/image94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emf"/><Relationship Id="rId2" Type="http://schemas.openxmlformats.org/officeDocument/2006/relationships/image" Target="../media/image9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9.emf"/><Relationship Id="rId4" Type="http://schemas.openxmlformats.org/officeDocument/2006/relationships/image" Target="../media/image98.emf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101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00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3" Type="http://schemas.openxmlformats.org/officeDocument/2006/relationships/image" Target="../media/image6.emf"/><Relationship Id="rId7" Type="http://schemas.openxmlformats.org/officeDocument/2006/relationships/image" Target="../media/image10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emf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0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svg"/><Relationship Id="rId2" Type="http://schemas.openxmlformats.org/officeDocument/2006/relationships/image" Target="../media/image103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xolarix.deviantart.com/art/Wormhole-Alpha-389403473" TargetMode="External"/><Relationship Id="rId4" Type="http://schemas.openxmlformats.org/officeDocument/2006/relationships/image" Target="../media/image105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2.emf"/><Relationship Id="rId13" Type="http://schemas.openxmlformats.org/officeDocument/2006/relationships/image" Target="../media/image117.emf"/><Relationship Id="rId3" Type="http://schemas.openxmlformats.org/officeDocument/2006/relationships/image" Target="../media/image107.emf"/><Relationship Id="rId7" Type="http://schemas.openxmlformats.org/officeDocument/2006/relationships/image" Target="../media/image111.emf"/><Relationship Id="rId12" Type="http://schemas.openxmlformats.org/officeDocument/2006/relationships/image" Target="../media/image116.emf"/><Relationship Id="rId2" Type="http://schemas.openxmlformats.org/officeDocument/2006/relationships/image" Target="../media/image10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0.emf"/><Relationship Id="rId11" Type="http://schemas.openxmlformats.org/officeDocument/2006/relationships/image" Target="../media/image115.emf"/><Relationship Id="rId5" Type="http://schemas.openxmlformats.org/officeDocument/2006/relationships/image" Target="../media/image109.emf"/><Relationship Id="rId15" Type="http://schemas.openxmlformats.org/officeDocument/2006/relationships/image" Target="../media/image119.emf"/><Relationship Id="rId10" Type="http://schemas.openxmlformats.org/officeDocument/2006/relationships/image" Target="../media/image114.emf"/><Relationship Id="rId4" Type="http://schemas.openxmlformats.org/officeDocument/2006/relationships/image" Target="../media/image108.emf"/><Relationship Id="rId9" Type="http://schemas.openxmlformats.org/officeDocument/2006/relationships/image" Target="../media/image113.emf"/><Relationship Id="rId14" Type="http://schemas.openxmlformats.org/officeDocument/2006/relationships/image" Target="../media/image118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20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2.emf"/><Relationship Id="rId2" Type="http://schemas.openxmlformats.org/officeDocument/2006/relationships/image" Target="../media/image12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4.emf"/><Relationship Id="rId4" Type="http://schemas.openxmlformats.org/officeDocument/2006/relationships/image" Target="../media/image12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6.emf"/><Relationship Id="rId2" Type="http://schemas.openxmlformats.org/officeDocument/2006/relationships/image" Target="../media/image12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7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5.emf"/><Relationship Id="rId2" Type="http://schemas.openxmlformats.org/officeDocument/2006/relationships/image" Target="../media/image128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9.emf"/><Relationship Id="rId4" Type="http://schemas.openxmlformats.org/officeDocument/2006/relationships/image" Target="../media/image127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1.png"/><Relationship Id="rId2" Type="http://schemas.openxmlformats.org/officeDocument/2006/relationships/image" Target="../media/image1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2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9.emf"/><Relationship Id="rId3" Type="http://schemas.openxmlformats.org/officeDocument/2006/relationships/image" Target="../media/image134.emf"/><Relationship Id="rId7" Type="http://schemas.openxmlformats.org/officeDocument/2006/relationships/image" Target="../media/image138.emf"/><Relationship Id="rId2" Type="http://schemas.openxmlformats.org/officeDocument/2006/relationships/image" Target="../media/image13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7.emf"/><Relationship Id="rId5" Type="http://schemas.openxmlformats.org/officeDocument/2006/relationships/image" Target="../media/image136.emf"/><Relationship Id="rId4" Type="http://schemas.openxmlformats.org/officeDocument/2006/relationships/image" Target="../media/image135.emf"/><Relationship Id="rId9" Type="http://schemas.openxmlformats.org/officeDocument/2006/relationships/image" Target="../media/image140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emf"/><Relationship Id="rId3" Type="http://schemas.openxmlformats.org/officeDocument/2006/relationships/image" Target="../media/image13.emf"/><Relationship Id="rId7" Type="http://schemas.openxmlformats.org/officeDocument/2006/relationships/image" Target="../media/image17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emf"/><Relationship Id="rId11" Type="http://schemas.openxmlformats.org/officeDocument/2006/relationships/image" Target="../media/image21.emf"/><Relationship Id="rId5" Type="http://schemas.openxmlformats.org/officeDocument/2006/relationships/image" Target="../media/image15.emf"/><Relationship Id="rId10" Type="http://schemas.openxmlformats.org/officeDocument/2006/relationships/image" Target="../media/image20.emf"/><Relationship Id="rId4" Type="http://schemas.openxmlformats.org/officeDocument/2006/relationships/image" Target="../media/image14.emf"/><Relationship Id="rId9" Type="http://schemas.openxmlformats.org/officeDocument/2006/relationships/image" Target="../media/image19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2.emf"/><Relationship Id="rId2" Type="http://schemas.openxmlformats.org/officeDocument/2006/relationships/image" Target="../media/image14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5.emf"/><Relationship Id="rId5" Type="http://schemas.openxmlformats.org/officeDocument/2006/relationships/image" Target="../media/image144.emf"/><Relationship Id="rId4" Type="http://schemas.openxmlformats.org/officeDocument/2006/relationships/image" Target="../media/image143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7.emf"/><Relationship Id="rId2" Type="http://schemas.openxmlformats.org/officeDocument/2006/relationships/image" Target="../media/image14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0.emf"/><Relationship Id="rId5" Type="http://schemas.openxmlformats.org/officeDocument/2006/relationships/image" Target="../media/image149.emf"/><Relationship Id="rId4" Type="http://schemas.openxmlformats.org/officeDocument/2006/relationships/image" Target="../media/image148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2.emf"/><Relationship Id="rId2" Type="http://schemas.openxmlformats.org/officeDocument/2006/relationships/image" Target="../media/image151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4.emf"/><Relationship Id="rId2" Type="http://schemas.openxmlformats.org/officeDocument/2006/relationships/image" Target="../media/image153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6.emf"/><Relationship Id="rId4" Type="http://schemas.openxmlformats.org/officeDocument/2006/relationships/image" Target="../media/image155.emf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4.emf"/><Relationship Id="rId3" Type="http://schemas.openxmlformats.org/officeDocument/2006/relationships/image" Target="../media/image159.emf"/><Relationship Id="rId7" Type="http://schemas.openxmlformats.org/officeDocument/2006/relationships/image" Target="../media/image163.emf"/><Relationship Id="rId2" Type="http://schemas.openxmlformats.org/officeDocument/2006/relationships/image" Target="../media/image15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2.emf"/><Relationship Id="rId5" Type="http://schemas.openxmlformats.org/officeDocument/2006/relationships/image" Target="../media/image161.emf"/><Relationship Id="rId4" Type="http://schemas.openxmlformats.org/officeDocument/2006/relationships/image" Target="../media/image160.emf"/><Relationship Id="rId9" Type="http://schemas.openxmlformats.org/officeDocument/2006/relationships/image" Target="../media/image165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7.emf"/><Relationship Id="rId2" Type="http://schemas.openxmlformats.org/officeDocument/2006/relationships/image" Target="../media/image16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8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0.emf"/><Relationship Id="rId2" Type="http://schemas.openxmlformats.org/officeDocument/2006/relationships/image" Target="../media/image16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1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3.emf"/><Relationship Id="rId2" Type="http://schemas.openxmlformats.org/officeDocument/2006/relationships/image" Target="../media/image172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5.emf"/><Relationship Id="rId4" Type="http://schemas.openxmlformats.org/officeDocument/2006/relationships/image" Target="../media/image174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emf"/><Relationship Id="rId4" Type="http://schemas.openxmlformats.org/officeDocument/2006/relationships/image" Target="../media/image24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7" Type="http://schemas.openxmlformats.org/officeDocument/2006/relationships/image" Target="../media/image32.png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emf"/><Relationship Id="rId13" Type="http://schemas.openxmlformats.org/officeDocument/2006/relationships/image" Target="../media/image44.emf"/><Relationship Id="rId18" Type="http://schemas.openxmlformats.org/officeDocument/2006/relationships/image" Target="../media/image49.emf"/><Relationship Id="rId3" Type="http://schemas.openxmlformats.org/officeDocument/2006/relationships/image" Target="../media/image34.emf"/><Relationship Id="rId7" Type="http://schemas.openxmlformats.org/officeDocument/2006/relationships/image" Target="../media/image38.emf"/><Relationship Id="rId12" Type="http://schemas.openxmlformats.org/officeDocument/2006/relationships/image" Target="../media/image43.emf"/><Relationship Id="rId17" Type="http://schemas.openxmlformats.org/officeDocument/2006/relationships/image" Target="../media/image48.emf"/><Relationship Id="rId2" Type="http://schemas.openxmlformats.org/officeDocument/2006/relationships/image" Target="../media/image33.emf"/><Relationship Id="rId16" Type="http://schemas.openxmlformats.org/officeDocument/2006/relationships/image" Target="../media/image4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emf"/><Relationship Id="rId11" Type="http://schemas.openxmlformats.org/officeDocument/2006/relationships/image" Target="../media/image42.emf"/><Relationship Id="rId5" Type="http://schemas.openxmlformats.org/officeDocument/2006/relationships/image" Target="../media/image36.emf"/><Relationship Id="rId15" Type="http://schemas.openxmlformats.org/officeDocument/2006/relationships/image" Target="../media/image46.emf"/><Relationship Id="rId10" Type="http://schemas.openxmlformats.org/officeDocument/2006/relationships/image" Target="../media/image41.emf"/><Relationship Id="rId19" Type="http://schemas.openxmlformats.org/officeDocument/2006/relationships/image" Target="../media/image50.emf"/><Relationship Id="rId4" Type="http://schemas.openxmlformats.org/officeDocument/2006/relationships/image" Target="../media/image35.emf"/><Relationship Id="rId9" Type="http://schemas.openxmlformats.org/officeDocument/2006/relationships/image" Target="../media/image40.emf"/><Relationship Id="rId14" Type="http://schemas.openxmlformats.org/officeDocument/2006/relationships/image" Target="../media/image45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7" Type="http://schemas.openxmlformats.org/officeDocument/2006/relationships/image" Target="../media/image56.emf"/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5.emf"/><Relationship Id="rId5" Type="http://schemas.openxmlformats.org/officeDocument/2006/relationships/image" Target="../media/image54.emf"/><Relationship Id="rId4" Type="http://schemas.openxmlformats.org/officeDocument/2006/relationships/image" Target="../media/image5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C1C5BFF-26CF-914D-A9B5-837651845882}"/>
              </a:ext>
            </a:extLst>
          </p:cNvPr>
          <p:cNvSpPr txBox="1"/>
          <p:nvPr/>
        </p:nvSpPr>
        <p:spPr>
          <a:xfrm>
            <a:off x="-9007" y="809417"/>
            <a:ext cx="12369704" cy="707886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i="1" dirty="0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rPr>
              <a:t>Continuous</a:t>
            </a:r>
            <a:r>
              <a:rPr lang="en-US" sz="4000" dirty="0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rPr>
              <a:t> not grid world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57932A3-974C-7640-9859-36FFFDCC1D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9336" y="1700808"/>
            <a:ext cx="5059982" cy="5059982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68D7CAE-A0FA-FF40-83BF-9B8D75CB54DF}"/>
              </a:ext>
            </a:extLst>
          </p:cNvPr>
          <p:cNvSpPr txBox="1"/>
          <p:nvPr/>
        </p:nvSpPr>
        <p:spPr>
          <a:xfrm>
            <a:off x="5087888" y="3944362"/>
            <a:ext cx="680004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Position is a </a:t>
            </a:r>
            <a:r>
              <a:rPr lang="en-US" i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continuous</a:t>
            </a:r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variable:</a:t>
            </a:r>
          </a:p>
          <a:p>
            <a:pPr algn="l"/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Walls are true 1D objects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A check is done on each step to handle wall collisions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A function maps continuous position to a (quantized?) state-rep, e.g. one-hot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CCBF009-5529-2E4E-B5EA-1CEFD0DFF894}"/>
              </a:ext>
            </a:extLst>
          </p:cNvPr>
          <p:cNvSpPr/>
          <p:nvPr/>
        </p:nvSpPr>
        <p:spPr>
          <a:xfrm>
            <a:off x="4992215" y="2132856"/>
            <a:ext cx="7584505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agent 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MazeAgent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dt=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0.05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, 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v=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0.1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, </a:t>
            </a:r>
            <a:r>
              <a:rPr lang="en-GB" sz="1100" dirty="0" err="1">
                <a:solidFill>
                  <a:srgbClr val="383A42"/>
                </a:solidFill>
                <a:latin typeface="Menlo" panose="020B0609030804020204" pitchFamily="49" charset="0"/>
              </a:rPr>
              <a:t>numRooms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1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, </a:t>
            </a:r>
            <a:r>
              <a:rPr lang="en-GB" sz="1100" dirty="0" err="1">
                <a:solidFill>
                  <a:srgbClr val="383A42"/>
                </a:solidFill>
                <a:latin typeface="Menlo" panose="020B0609030804020204" pitchFamily="49" charset="0"/>
              </a:rPr>
              <a:t>roomSize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1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, 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policy=</a:t>
            </a:r>
            <a:r>
              <a:rPr lang="en-GB" sz="1100" dirty="0">
                <a:solidFill>
                  <a:srgbClr val="50A14F"/>
                </a:solidFill>
                <a:latin typeface="Menlo" panose="020B0609030804020204" pitchFamily="49" charset="0"/>
              </a:rPr>
              <a:t>'</a:t>
            </a:r>
            <a:r>
              <a:rPr lang="en-GB" sz="1100" dirty="0" err="1">
                <a:solidFill>
                  <a:srgbClr val="50A14F"/>
                </a:solidFill>
                <a:latin typeface="Menlo" panose="020B0609030804020204" pitchFamily="49" charset="0"/>
              </a:rPr>
              <a:t>randomWalk</a:t>
            </a:r>
            <a:r>
              <a:rPr lang="en-GB" sz="1100" dirty="0">
                <a:solidFill>
                  <a:srgbClr val="50A14F"/>
                </a:solidFill>
                <a:latin typeface="Menlo" panose="020B0609030804020204" pitchFamily="49" charset="0"/>
              </a:rPr>
              <a:t>'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agent.walls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[</a:t>
            </a:r>
            <a:r>
              <a:rPr lang="en-GB" sz="1100" dirty="0">
                <a:solidFill>
                  <a:srgbClr val="50A14F"/>
                </a:solidFill>
                <a:latin typeface="Menlo" panose="020B0609030804020204" pitchFamily="49" charset="0"/>
              </a:rPr>
              <a:t>'barrier'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] 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np.array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([[[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0.3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,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0.7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],[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0.7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,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0.3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]]])</a:t>
            </a:r>
          </a:p>
          <a:p>
            <a:r>
              <a:rPr lang="en-GB" sz="1100" dirty="0">
                <a:solidFill>
                  <a:srgbClr val="A626A4"/>
                </a:solidFill>
                <a:latin typeface="Menlo" panose="020B0609030804020204" pitchFamily="49" charset="0"/>
              </a:rPr>
              <a:t>for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>
                <a:solidFill>
                  <a:srgbClr val="A626A4"/>
                </a:solidFill>
                <a:latin typeface="Menlo" panose="020B0609030804020204" pitchFamily="49" charset="0"/>
              </a:rPr>
              <a:t>in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tqdm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GB" sz="1100" dirty="0">
                <a:solidFill>
                  <a:srgbClr val="0184BC"/>
                </a:solidFill>
                <a:latin typeface="Menlo" panose="020B0609030804020204" pitchFamily="49" charset="0"/>
              </a:rPr>
              <a:t>range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2000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)):</a:t>
            </a:r>
          </a:p>
          <a:p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  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agent.movementPolicyUpdate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()</a:t>
            </a:r>
          </a:p>
          <a:p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fig,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ax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agent.plotHistory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()</a:t>
            </a:r>
            <a:endParaRPr lang="en-GB" sz="1100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2789A5-652D-3645-BF2F-28B620F76CA5}"/>
              </a:ext>
            </a:extLst>
          </p:cNvPr>
          <p:cNvSpPr txBox="1"/>
          <p:nvPr/>
        </p:nvSpPr>
        <p:spPr>
          <a:xfrm>
            <a:off x="9120336" y="3429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83332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5CFCA-0F30-3841-B7D0-B7AECC393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Continuous time and state TD learning: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923B9C-0AC0-6446-98C9-01A58EBA3292}"/>
              </a:ext>
            </a:extLst>
          </p:cNvPr>
          <p:cNvSpPr txBox="1"/>
          <p:nvPr/>
        </p:nvSpPr>
        <p:spPr>
          <a:xfrm>
            <a:off x="201643" y="5316117"/>
            <a:ext cx="64567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Decouples </a:t>
            </a:r>
            <a:r>
              <a:rPr lang="el-GR" dirty="0">
                <a:solidFill>
                  <a:schemeClr val="bg1">
                    <a:lumMod val="60000"/>
                    <a:lumOff val="40000"/>
                  </a:schemeClr>
                </a:solidFill>
              </a:rPr>
              <a:t>γ</a:t>
            </a:r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from dt, i.e. decouples learning from the motion model </a:t>
            </a:r>
          </a:p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0D7A92E-16F7-1E42-AF70-CAAF1622B1EB}"/>
              </a:ext>
            </a:extLst>
          </p:cNvPr>
          <p:cNvSpPr txBox="1"/>
          <p:nvPr/>
        </p:nvSpPr>
        <p:spPr>
          <a:xfrm>
            <a:off x="422102" y="1594430"/>
            <a:ext cx="23599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Discrete state (one-hot) </a:t>
            </a:r>
          </a:p>
          <a:p>
            <a:pPr algn="r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Discrete time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DA15AC7-3FF8-DA4E-B4AE-5881D715785E}"/>
              </a:ext>
            </a:extLst>
          </p:cNvPr>
          <p:cNvSpPr txBox="1"/>
          <p:nvPr/>
        </p:nvSpPr>
        <p:spPr>
          <a:xfrm>
            <a:off x="-1" y="2852936"/>
            <a:ext cx="27820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Continuous state (e.g. BVCs) </a:t>
            </a:r>
          </a:p>
          <a:p>
            <a:pPr algn="r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Discrete time 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C289FFB-A35D-0D4D-85F8-42D9AC856E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0627" y="1701595"/>
            <a:ext cx="5523429" cy="432000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87E83D48-485F-234F-BC87-438954D9D965}"/>
              </a:ext>
            </a:extLst>
          </p:cNvPr>
          <p:cNvGrpSpPr/>
          <p:nvPr/>
        </p:nvGrpSpPr>
        <p:grpSpPr>
          <a:xfrm>
            <a:off x="839416" y="5933522"/>
            <a:ext cx="3672408" cy="591822"/>
            <a:chOff x="1146717" y="5786897"/>
            <a:chExt cx="3672408" cy="591822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925431D7-3F22-DF4C-B3BA-815973DD58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46717" y="5786897"/>
              <a:ext cx="2577541" cy="591822"/>
            </a:xfrm>
            <a:prstGeom prst="rect">
              <a:avLst/>
            </a:prstGeom>
          </p:spPr>
        </p:pic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9F5D35E7-FEDC-374C-A6CA-A2800644A3A8}"/>
                </a:ext>
              </a:extLst>
            </p:cNvPr>
            <p:cNvCxnSpPr/>
            <p:nvPr/>
          </p:nvCxnSpPr>
          <p:spPr>
            <a:xfrm>
              <a:off x="3811013" y="6078703"/>
              <a:ext cx="1008112" cy="0"/>
            </a:xfrm>
            <a:prstGeom prst="straightConnector1">
              <a:avLst/>
            </a:prstGeom>
            <a:ln w="25400">
              <a:headEnd type="triangl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2" name="Picture 21">
            <a:extLst>
              <a:ext uri="{FF2B5EF4-FFF2-40B4-BE49-F238E27FC236}">
                <a16:creationId xmlns:a16="http://schemas.microsoft.com/office/drawing/2014/main" id="{9EB48FE9-0266-124B-88CE-ED5BF3E2D7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2570" y="5924359"/>
            <a:ext cx="3255640" cy="599723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8C956CFE-7B10-E447-A14B-F236949169BD}"/>
              </a:ext>
            </a:extLst>
          </p:cNvPr>
          <p:cNvSpPr txBox="1"/>
          <p:nvPr/>
        </p:nvSpPr>
        <p:spPr>
          <a:xfrm>
            <a:off x="10498006" y="5015752"/>
            <a:ext cx="16916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e.g. </a:t>
            </a:r>
            <a:r>
              <a:rPr lang="en-US" dirty="0" err="1">
                <a:solidFill>
                  <a:schemeClr val="bg1">
                    <a:lumMod val="60000"/>
                    <a:lumOff val="40000"/>
                  </a:schemeClr>
                </a:solidFill>
              </a:rPr>
              <a:t>Doya</a:t>
            </a:r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, 1996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B316F4A-1931-0E4F-8D76-82C814F5D4C1}"/>
              </a:ext>
            </a:extLst>
          </p:cNvPr>
          <p:cNvSpPr txBox="1"/>
          <p:nvPr/>
        </p:nvSpPr>
        <p:spPr>
          <a:xfrm>
            <a:off x="2733919" y="3861048"/>
            <a:ext cx="9311436" cy="1164841"/>
          </a:xfrm>
          <a:prstGeom prst="rect">
            <a:avLst/>
          </a:prstGeom>
          <a:noFill/>
          <a:ln w="31750">
            <a:solidFill>
              <a:srgbClr val="FD8D62"/>
            </a:solidFill>
          </a:ln>
        </p:spPr>
        <p:txBody>
          <a:bodyPr wrap="square" rtlCol="0">
            <a:spAutoFit/>
          </a:bodyPr>
          <a:lstStyle/>
          <a:p>
            <a:pPr algn="l"/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4DE49D4-70DD-634C-A7DE-5974871CF09B}"/>
              </a:ext>
            </a:extLst>
          </p:cNvPr>
          <p:cNvSpPr txBox="1"/>
          <p:nvPr/>
        </p:nvSpPr>
        <p:spPr>
          <a:xfrm>
            <a:off x="178448" y="3838176"/>
            <a:ext cx="25651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Continuous state </a:t>
            </a:r>
            <a:r>
              <a:rPr lang="en-US" i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and </a:t>
            </a:r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time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248151-2154-644A-9DBE-1A663B26A5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83632" y="2951763"/>
            <a:ext cx="5421306" cy="40522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A678C6B-6010-BB43-9914-8975709B22C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84874" y="3979866"/>
            <a:ext cx="8971766" cy="958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7518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966E0-D8FD-044B-85EE-8D631043D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Proof: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DB7644-3AAD-5F44-87CA-E471B335B7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352" y="1513368"/>
            <a:ext cx="4525640" cy="6898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BCC1D47-262A-654E-8774-B245DB5AE1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84055" y="671697"/>
            <a:ext cx="1413644" cy="39788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47F043E-2531-5C46-BA2A-26B3832612D4}"/>
              </a:ext>
            </a:extLst>
          </p:cNvPr>
          <p:cNvSpPr txBox="1"/>
          <p:nvPr/>
        </p:nvSpPr>
        <p:spPr>
          <a:xfrm>
            <a:off x="9499307" y="586627"/>
            <a:ext cx="11847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normalised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D732D79-C479-C241-8611-976FEBC9649B}"/>
              </a:ext>
            </a:extLst>
          </p:cNvPr>
          <p:cNvSpPr txBox="1"/>
          <p:nvPr/>
        </p:nvSpPr>
        <p:spPr>
          <a:xfrm>
            <a:off x="3059983" y="3483420"/>
            <a:ext cx="3519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True if our estimate of </a:t>
            </a:r>
            <a:r>
              <a:rPr lang="el-GR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Ψ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,</a:t>
            </a:r>
            <a:r>
              <a:rPr lang="en-GB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is correct</a:t>
            </a:r>
            <a:endParaRPr lang="en-GB" b="1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07DADC5-E49C-524F-A115-F81137AE3F3B}"/>
              </a:ext>
            </a:extLst>
          </p:cNvPr>
          <p:cNvSpPr txBox="1"/>
          <p:nvPr/>
        </p:nvSpPr>
        <p:spPr>
          <a:xfrm>
            <a:off x="2393129" y="4233153"/>
            <a:ext cx="41302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If it isn’t, we should update it (TD learning)</a:t>
            </a:r>
            <a:endParaRPr lang="en-GB" b="1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BC77044-78D0-0D49-A485-30508A82F3DC}"/>
              </a:ext>
            </a:extLst>
          </p:cNvPr>
          <p:cNvSpPr txBox="1"/>
          <p:nvPr/>
        </p:nvSpPr>
        <p:spPr>
          <a:xfrm>
            <a:off x="4151784" y="5123450"/>
            <a:ext cx="22348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Re-discretising we get:</a:t>
            </a:r>
            <a:endParaRPr lang="en-GB" b="1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DE5BD74-0F97-0E42-9694-142EA9C4F311}"/>
              </a:ext>
            </a:extLst>
          </p:cNvPr>
          <p:cNvCxnSpPr>
            <a:cxnSpLocks/>
          </p:cNvCxnSpPr>
          <p:nvPr/>
        </p:nvCxnSpPr>
        <p:spPr>
          <a:xfrm>
            <a:off x="4930413" y="1844824"/>
            <a:ext cx="1597635" cy="0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ED94B2C-75CE-8E4D-AE7F-474A27A4B146}"/>
              </a:ext>
            </a:extLst>
          </p:cNvPr>
          <p:cNvSpPr txBox="1"/>
          <p:nvPr/>
        </p:nvSpPr>
        <p:spPr>
          <a:xfrm>
            <a:off x="4631446" y="838453"/>
            <a:ext cx="22701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Logical continuous-time</a:t>
            </a:r>
          </a:p>
          <a:p>
            <a:pPr algn="ctr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analogue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048C689-78E0-4F44-A931-0D9FED4649A1}"/>
              </a:ext>
            </a:extLst>
          </p:cNvPr>
          <p:cNvSpPr/>
          <p:nvPr/>
        </p:nvSpPr>
        <p:spPr>
          <a:xfrm>
            <a:off x="222691" y="5930696"/>
            <a:ext cx="12210013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i="1" dirty="0">
                <a:solidFill>
                  <a:srgbClr val="A0A1A7"/>
                </a:solidFill>
                <a:latin typeface="Menlo" panose="020B0609030804020204" pitchFamily="49" charset="0"/>
              </a:rPr>
              <a:t>#time-step independent TD update </a:t>
            </a:r>
            <a:endParaRPr lang="en-GB" sz="1400" dirty="0">
              <a:solidFill>
                <a:srgbClr val="383A42"/>
              </a:solidFill>
              <a:latin typeface="Menlo" panose="020B0609030804020204" pitchFamily="49" charset="0"/>
            </a:endParaRPr>
          </a:p>
          <a:p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delta = state + (</a:t>
            </a:r>
            <a:r>
              <a:rPr lang="en-GB" sz="1400" dirty="0" err="1">
                <a:solidFill>
                  <a:srgbClr val="E45649"/>
                </a:solidFill>
                <a:latin typeface="Menlo" panose="020B0609030804020204" pitchFamily="49" charset="0"/>
              </a:rPr>
              <a:t>self</a:t>
            </a:r>
            <a:r>
              <a:rPr lang="en-GB" sz="1400" dirty="0" err="1">
                <a:solidFill>
                  <a:srgbClr val="383A42"/>
                </a:solidFill>
                <a:latin typeface="Menlo" panose="020B0609030804020204" pitchFamily="49" charset="0"/>
              </a:rPr>
              <a:t>.tau</a:t>
            </a:r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 / dt) * (</a:t>
            </a:r>
            <a:r>
              <a:rPr lang="en-GB" sz="1400" dirty="0" err="1">
                <a:solidFill>
                  <a:srgbClr val="E45649"/>
                </a:solidFill>
                <a:latin typeface="Menlo" panose="020B0609030804020204" pitchFamily="49" charset="0"/>
              </a:rPr>
              <a:t>self</a:t>
            </a:r>
            <a:r>
              <a:rPr lang="en-GB" sz="1400" dirty="0" err="1">
                <a:solidFill>
                  <a:srgbClr val="383A42"/>
                </a:solidFill>
                <a:latin typeface="Menlo" panose="020B0609030804020204" pitchFamily="49" charset="0"/>
              </a:rPr>
              <a:t>.M</a:t>
            </a:r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 @ ((</a:t>
            </a:r>
            <a:r>
              <a:rPr lang="en-GB" sz="1400" dirty="0">
                <a:solidFill>
                  <a:srgbClr val="986801"/>
                </a:solidFill>
                <a:latin typeface="Menlo" panose="020B0609030804020204" pitchFamily="49" charset="0"/>
              </a:rPr>
              <a:t>1</a:t>
            </a:r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 - dt/</a:t>
            </a:r>
            <a:r>
              <a:rPr lang="en-GB" sz="1400" dirty="0" err="1">
                <a:solidFill>
                  <a:srgbClr val="E45649"/>
                </a:solidFill>
                <a:latin typeface="Menlo" panose="020B0609030804020204" pitchFamily="49" charset="0"/>
              </a:rPr>
              <a:t>self</a:t>
            </a:r>
            <a:r>
              <a:rPr lang="en-GB" sz="1400" dirty="0" err="1">
                <a:solidFill>
                  <a:srgbClr val="383A42"/>
                </a:solidFill>
                <a:latin typeface="Menlo" panose="020B0609030804020204" pitchFamily="49" charset="0"/>
              </a:rPr>
              <a:t>.tau</a:t>
            </a:r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)*state - </a:t>
            </a:r>
            <a:r>
              <a:rPr lang="en-GB" sz="1400" dirty="0" err="1">
                <a:solidFill>
                  <a:srgbClr val="383A42"/>
                </a:solidFill>
                <a:latin typeface="Menlo" panose="020B0609030804020204" pitchFamily="49" charset="0"/>
              </a:rPr>
              <a:t>prevState</a:t>
            </a:r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))</a:t>
            </a:r>
          </a:p>
          <a:p>
            <a:r>
              <a:rPr lang="en-GB" sz="1400" dirty="0" err="1">
                <a:solidFill>
                  <a:srgbClr val="E45649"/>
                </a:solidFill>
                <a:latin typeface="Menlo" panose="020B0609030804020204" pitchFamily="49" charset="0"/>
              </a:rPr>
              <a:t>self</a:t>
            </a:r>
            <a:r>
              <a:rPr lang="en-GB" sz="1400" dirty="0" err="1">
                <a:solidFill>
                  <a:srgbClr val="383A42"/>
                </a:solidFill>
                <a:latin typeface="Menlo" panose="020B0609030804020204" pitchFamily="49" charset="0"/>
              </a:rPr>
              <a:t>.M</a:t>
            </a:r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 = </a:t>
            </a:r>
            <a:r>
              <a:rPr lang="en-GB" sz="1400" dirty="0" err="1">
                <a:solidFill>
                  <a:srgbClr val="E45649"/>
                </a:solidFill>
                <a:latin typeface="Menlo" panose="020B0609030804020204" pitchFamily="49" charset="0"/>
              </a:rPr>
              <a:t>self</a:t>
            </a:r>
            <a:r>
              <a:rPr lang="en-GB" sz="1400" dirty="0" err="1">
                <a:solidFill>
                  <a:srgbClr val="383A42"/>
                </a:solidFill>
                <a:latin typeface="Menlo" panose="020B0609030804020204" pitchFamily="49" charset="0"/>
              </a:rPr>
              <a:t>.M</a:t>
            </a:r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 + alpha * </a:t>
            </a:r>
            <a:r>
              <a:rPr lang="en-GB" sz="1400" dirty="0" err="1">
                <a:solidFill>
                  <a:srgbClr val="383A42"/>
                </a:solidFill>
                <a:latin typeface="Menlo" panose="020B0609030804020204" pitchFamily="49" charset="0"/>
              </a:rPr>
              <a:t>np.outer</a:t>
            </a:r>
            <a:r>
              <a:rPr lang="en-GB" sz="1400" dirty="0">
                <a:solidFill>
                  <a:srgbClr val="383A42"/>
                </a:solidFill>
                <a:latin typeface="Menlo" panose="020B0609030804020204" pitchFamily="49" charset="0"/>
              </a:rPr>
              <a:t>(delta, state)</a:t>
            </a:r>
            <a:endParaRPr lang="en-GB" sz="1400" b="0" dirty="0">
              <a:solidFill>
                <a:srgbClr val="383A42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64E4FC4-49F6-AD42-9EC7-76753F47C9A6}"/>
              </a:ext>
            </a:extLst>
          </p:cNvPr>
          <p:cNvSpPr txBox="1"/>
          <p:nvPr/>
        </p:nvSpPr>
        <p:spPr>
          <a:xfrm>
            <a:off x="5591944" y="5589240"/>
            <a:ext cx="105028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050" dirty="0">
                <a:solidFill>
                  <a:schemeClr val="bg1">
                    <a:lumMod val="60000"/>
                    <a:lumOff val="40000"/>
                  </a:schemeClr>
                </a:solidFill>
              </a:rPr>
              <a:t>Or equivalently: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FAF3E9E3-4ACC-5B45-B4BF-2E6902F4D1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06195" y="1535888"/>
            <a:ext cx="4514515" cy="672539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A5D02714-CA54-FE47-89D1-FB6AE9494C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28748" y="2641840"/>
            <a:ext cx="3955307" cy="589088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D83EE0A0-626C-5C4E-A76F-BCFC9B5B963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28748" y="3550291"/>
            <a:ext cx="3239706" cy="30617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5B091808-9D22-5D4A-9F10-0536E69E130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02816" y="4246013"/>
            <a:ext cx="5498156" cy="597203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27246B34-1EF0-544F-889D-CC7BD81E801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00056" y="4941168"/>
            <a:ext cx="5215768" cy="557459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2BDD690E-5D59-3848-B685-A1A4593DB29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642232" y="5564426"/>
            <a:ext cx="5215766" cy="557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514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1329EF00-C939-5B4D-991D-190217646D6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54193" y="1594739"/>
            <a:ext cx="2179892" cy="217989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AE966E0-D8FD-044B-85EE-8D631043D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Independence on dt 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E4C5D503-5D99-B748-8850-B8CD6CED560A}"/>
              </a:ext>
            </a:extLst>
          </p:cNvPr>
          <p:cNvSpPr txBox="1">
            <a:spLocks/>
          </p:cNvSpPr>
          <p:nvPr/>
        </p:nvSpPr>
        <p:spPr>
          <a:xfrm>
            <a:off x="2668" y="3573016"/>
            <a:ext cx="12210015" cy="68601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900" i="0" kern="120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latin typeface="Tw Cen MT" panose="020B0602020104020603" pitchFamily="34" charset="77"/>
                <a:ea typeface="+mj-ea"/>
                <a:cs typeface="Tw Cen MT" panose="020B0602020104020603" pitchFamily="34" charset="77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Dependence on</a:t>
            </a:r>
            <a:r>
              <a:rPr lang="el-GR" dirty="0"/>
              <a:t> τ</a:t>
            </a:r>
            <a:r>
              <a:rPr lang="en-GB" dirty="0"/>
              <a:t> 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B0EEC17-AFAD-0D42-AB85-4AC8D4869B67}"/>
              </a:ext>
            </a:extLst>
          </p:cNvPr>
          <p:cNvSpPr txBox="1"/>
          <p:nvPr/>
        </p:nvSpPr>
        <p:spPr>
          <a:xfrm>
            <a:off x="5170806" y="4240362"/>
            <a:ext cx="980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Tau = 2s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C3DAF73-41BF-2D4D-9BEA-24224FE40F85}"/>
              </a:ext>
            </a:extLst>
          </p:cNvPr>
          <p:cNvSpPr txBox="1"/>
          <p:nvPr/>
        </p:nvSpPr>
        <p:spPr>
          <a:xfrm>
            <a:off x="10338944" y="4240362"/>
            <a:ext cx="980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Tau = 4s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0D7BF58-6C41-AD47-B440-9A518577D99D}"/>
              </a:ext>
            </a:extLst>
          </p:cNvPr>
          <p:cNvSpPr txBox="1"/>
          <p:nvPr/>
        </p:nvSpPr>
        <p:spPr>
          <a:xfrm>
            <a:off x="767408" y="4240362"/>
            <a:ext cx="980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Tau = 1s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A60DBF4D-D1F1-994B-BF0E-6DF40B06548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636188" y="1594739"/>
            <a:ext cx="2179892" cy="217989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0F126F4-2A66-4E44-9FBF-261ED50BECC8}"/>
              </a:ext>
            </a:extLst>
          </p:cNvPr>
          <p:cNvSpPr txBox="1"/>
          <p:nvPr/>
        </p:nvSpPr>
        <p:spPr>
          <a:xfrm>
            <a:off x="5245874" y="1177208"/>
            <a:ext cx="9605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dt = 0.1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185A20C-CE3F-F145-840A-F657AF36D63E}"/>
              </a:ext>
            </a:extLst>
          </p:cNvPr>
          <p:cNvSpPr txBox="1"/>
          <p:nvPr/>
        </p:nvSpPr>
        <p:spPr>
          <a:xfrm>
            <a:off x="827905" y="1177208"/>
            <a:ext cx="10871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dt = 0.01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7309A95-8E69-8C4D-A4FF-11A0349941D7}"/>
              </a:ext>
            </a:extLst>
          </p:cNvPr>
          <p:cNvSpPr txBox="1"/>
          <p:nvPr/>
        </p:nvSpPr>
        <p:spPr>
          <a:xfrm>
            <a:off x="10155368" y="1177208"/>
            <a:ext cx="9605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dt = 0.2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6EEF00E-62EB-B24A-A64C-D7C6ADB39C0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9540697" y="1594739"/>
            <a:ext cx="2179892" cy="217989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596A44F-D33C-7144-BF58-7DD77AACF8D7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4636188" y="4539819"/>
            <a:ext cx="2179892" cy="2179892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37B78B8-0607-074A-9F65-A88596C55519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9730703" y="4539819"/>
            <a:ext cx="2179892" cy="2179892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F511A46C-6E3A-804E-8F35-976D51FD54E3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289819" y="4539819"/>
            <a:ext cx="2179892" cy="2179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5605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966E0-D8FD-044B-85EE-8D631043D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If </a:t>
            </a:r>
            <a:r>
              <a:rPr lang="el-GR" dirty="0"/>
              <a:t>τ</a:t>
            </a:r>
            <a:r>
              <a:rPr lang="en-GB" dirty="0"/>
              <a:t> </a:t>
            </a:r>
            <a:r>
              <a:rPr lang="en-GB" dirty="0">
                <a:sym typeface="Wingdings" pitchFamily="2" charset="2"/>
              </a:rPr>
              <a:t> 0, </a:t>
            </a:r>
            <a:r>
              <a:rPr lang="el-GR" dirty="0">
                <a:sym typeface="Wingdings" pitchFamily="2" charset="2"/>
              </a:rPr>
              <a:t>Ψ</a:t>
            </a:r>
            <a:r>
              <a:rPr lang="en-GB" dirty="0">
                <a:sym typeface="Wingdings" pitchFamily="2" charset="2"/>
              </a:rPr>
              <a:t>  f</a:t>
            </a:r>
            <a:endParaRPr lang="en-US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4B7E5CDE-50E8-D647-A7CC-1C01439C01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6195" y="1535888"/>
            <a:ext cx="4514515" cy="67253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AFE64BF-86CE-A849-AC7F-6D92D0146A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1268" y="2759624"/>
            <a:ext cx="4491316" cy="672538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D3AF893-CC32-9F43-806A-69FCEB8822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168" y="1683214"/>
            <a:ext cx="4880720" cy="52165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DEFD47E2-79CA-E541-8E63-44DC8C7FC9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3464" y="2564904"/>
            <a:ext cx="2684264" cy="299150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C7CD693E-B879-A847-9EFD-B8E36FAB3601}"/>
              </a:ext>
            </a:extLst>
          </p:cNvPr>
          <p:cNvSpPr txBox="1"/>
          <p:nvPr/>
        </p:nvSpPr>
        <p:spPr>
          <a:xfrm>
            <a:off x="207168" y="3244334"/>
            <a:ext cx="9879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Zero </a:t>
            </a:r>
            <a:r>
              <a:rPr lang="en-GB" dirty="0" err="1">
                <a:solidFill>
                  <a:schemeClr val="bg1">
                    <a:lumMod val="60000"/>
                    <a:lumOff val="40000"/>
                  </a:schemeClr>
                </a:solidFill>
              </a:rPr>
              <a:t>iff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: 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584F7389-4508-4748-AC6C-DCA03D442C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48345" y="3338066"/>
            <a:ext cx="2695125" cy="369332"/>
          </a:xfrm>
          <a:prstGeom prst="rect">
            <a:avLst/>
          </a:prstGeom>
        </p:spPr>
      </p:pic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4FADF63F-7021-7F4B-A928-B9DA42F3A967}"/>
              </a:ext>
            </a:extLst>
          </p:cNvPr>
          <p:cNvCxnSpPr/>
          <p:nvPr/>
        </p:nvCxnSpPr>
        <p:spPr>
          <a:xfrm>
            <a:off x="5807968" y="1412776"/>
            <a:ext cx="0" cy="51845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5746B263-67AC-784D-B556-FC3D905F4922}"/>
              </a:ext>
            </a:extLst>
          </p:cNvPr>
          <p:cNvSpPr txBox="1"/>
          <p:nvPr/>
        </p:nvSpPr>
        <p:spPr>
          <a:xfrm>
            <a:off x="5807968" y="6300028"/>
            <a:ext cx="17596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Equivalent proof 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609994D4-9303-3344-ABC9-31663456768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06195" y="4140512"/>
            <a:ext cx="4064000" cy="55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4451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966E0-D8FD-044B-85EE-8D631043D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Biologically inspired basis sets 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A1AAF0-A38D-544A-99C0-8BF34DE4470A}"/>
              </a:ext>
            </a:extLst>
          </p:cNvPr>
          <p:cNvSpPr txBox="1"/>
          <p:nvPr/>
        </p:nvSpPr>
        <p:spPr>
          <a:xfrm>
            <a:off x="191344" y="1412776"/>
            <a:ext cx="82653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In Will and Caswell’s neurobiological successor feature paper place cells are define as: 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72F2ED0-2AD9-D64F-823E-4DC3D6DD78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047" y="2834488"/>
            <a:ext cx="3593729" cy="45049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01985C8-B9D6-B14D-9D19-6BEA951C16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376" y="1795120"/>
            <a:ext cx="4327252" cy="93788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8E56685-C16B-E940-AC0F-2BAB1A61CCF2}"/>
              </a:ext>
            </a:extLst>
          </p:cNvPr>
          <p:cNvSpPr txBox="1"/>
          <p:nvPr/>
        </p:nvSpPr>
        <p:spPr>
          <a:xfrm>
            <a:off x="191344" y="3539942"/>
            <a:ext cx="80221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I.e. each row is a different (</a:t>
            </a:r>
            <a:r>
              <a:rPr lang="en-GB" dirty="0" err="1">
                <a:solidFill>
                  <a:schemeClr val="bg1">
                    <a:lumMod val="60000"/>
                    <a:lumOff val="40000"/>
                  </a:schemeClr>
                </a:solidFill>
              </a:rPr>
              <a:t>thresholded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) successor features. We call this a “place cell”.</a:t>
            </a: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There is one place cell corresponding to each basis cell (BVC, HDC or whatever)</a:t>
            </a:r>
          </a:p>
        </p:txBody>
      </p:sp>
    </p:spTree>
    <p:extLst>
      <p:ext uri="{BB962C8B-B14F-4D97-AF65-F5344CB8AC3E}">
        <p14:creationId xmlns:p14="http://schemas.microsoft.com/office/powerpoint/2010/main" val="38059975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966E0-D8FD-044B-85EE-8D631043D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Successor features as a “causality obeying” smoothing convolution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0386B7D-BE27-5145-BC73-F0E88489B6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9616" y="1556545"/>
            <a:ext cx="6768752" cy="100835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47AE2E5-AB9A-E74C-BEC5-B171D777A597}"/>
              </a:ext>
            </a:extLst>
          </p:cNvPr>
          <p:cNvSpPr txBox="1"/>
          <p:nvPr/>
        </p:nvSpPr>
        <p:spPr>
          <a:xfrm>
            <a:off x="191344" y="2780928"/>
            <a:ext cx="80629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>
                <a:solidFill>
                  <a:schemeClr val="bg1">
                    <a:lumMod val="60000"/>
                    <a:lumOff val="40000"/>
                  </a:schemeClr>
                </a:solidFill>
                <a:sym typeface="Wingdings" pitchFamily="2" charset="2"/>
              </a:rPr>
              <a:t>Ψ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  <a:sym typeface="Wingdings" pitchFamily="2" charset="2"/>
              </a:rPr>
              <a:t> (place cell) is essentially f (basis cell) “smoothed” with an exponential kernel </a:t>
            </a:r>
          </a:p>
          <a:p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  <a:sym typeface="Wingdings" pitchFamily="2" charset="2"/>
              </a:rPr>
              <a:t>The smoothing is predominantly along directions likely to be visited in the near future.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A23216-A846-304B-831C-0EC375238605}"/>
              </a:ext>
            </a:extLst>
          </p:cNvPr>
          <p:cNvSpPr txBox="1"/>
          <p:nvPr/>
        </p:nvSpPr>
        <p:spPr>
          <a:xfrm>
            <a:off x="8963983" y="3797951"/>
            <a:ext cx="8887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 err="1">
                <a:solidFill>
                  <a:schemeClr val="bg1">
                    <a:lumMod val="60000"/>
                    <a:lumOff val="40000"/>
                  </a:schemeClr>
                </a:solidFill>
              </a:rPr>
              <a:t>Raudies</a:t>
            </a:r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54A3312-78E2-C446-B849-5B413821664E}"/>
              </a:ext>
            </a:extLst>
          </p:cNvPr>
          <p:cNvSpPr txBox="1"/>
          <p:nvPr/>
        </p:nvSpPr>
        <p:spPr>
          <a:xfrm>
            <a:off x="1649626" y="3790562"/>
            <a:ext cx="14721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 err="1">
                <a:solidFill>
                  <a:schemeClr val="bg1">
                    <a:lumMod val="60000"/>
                    <a:lumOff val="40000"/>
                  </a:schemeClr>
                </a:solidFill>
              </a:rPr>
              <a:t>RandomWalk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37BC5596-E76E-A14F-B7C1-C2E3CA63FD48}"/>
              </a:ext>
            </a:extLst>
          </p:cNvPr>
          <p:cNvGrpSpPr/>
          <p:nvPr/>
        </p:nvGrpSpPr>
        <p:grpSpPr>
          <a:xfrm>
            <a:off x="6816080" y="4159894"/>
            <a:ext cx="5255894" cy="2697308"/>
            <a:chOff x="8493968" y="5020980"/>
            <a:chExt cx="3578006" cy="1836221"/>
          </a:xfrm>
        </p:grpSpPr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2A0D228F-5B19-0D4A-86B2-B922FD06209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10243174" y="5020980"/>
              <a:ext cx="1828800" cy="1828800"/>
            </a:xfrm>
            <a:prstGeom prst="rect">
              <a:avLst/>
            </a:prstGeom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F0810F90-C96F-9E41-9ADD-C2DCD6B6D6F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8493968" y="5028401"/>
              <a:ext cx="1828800" cy="1828800"/>
            </a:xfrm>
            <a:prstGeom prst="rect">
              <a:avLst/>
            </a:prstGeom>
          </p:spPr>
        </p:pic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8D16200A-2B72-9141-B05D-E48C2D81EBED}"/>
              </a:ext>
            </a:extLst>
          </p:cNvPr>
          <p:cNvGrpSpPr>
            <a:grpSpLocks noChangeAspect="1"/>
          </p:cNvGrpSpPr>
          <p:nvPr/>
        </p:nvGrpSpPr>
        <p:grpSpPr>
          <a:xfrm>
            <a:off x="-1" y="4159894"/>
            <a:ext cx="5260990" cy="2696400"/>
            <a:chOff x="336050" y="4576103"/>
            <a:chExt cx="3578006" cy="1833825"/>
          </a:xfrm>
        </p:grpSpPr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C8F73F81-15E8-3740-B15C-15538DFF1E8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085256" y="4576103"/>
              <a:ext cx="1828800" cy="1828800"/>
            </a:xfrm>
            <a:prstGeom prst="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84C1264C-E3C7-8146-9B17-3B1109AB040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36050" y="4581128"/>
              <a:ext cx="1828800" cy="18288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538117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B42BEB1D-C3D6-2942-B296-65387D8059F3}"/>
              </a:ext>
            </a:extLst>
          </p:cNvPr>
          <p:cNvGrpSpPr/>
          <p:nvPr/>
        </p:nvGrpSpPr>
        <p:grpSpPr>
          <a:xfrm>
            <a:off x="8873094" y="1272646"/>
            <a:ext cx="2983546" cy="5875292"/>
            <a:chOff x="263352" y="1600200"/>
            <a:chExt cx="1828800" cy="3601330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F1F80838-BD08-6443-BB2D-761F0A27190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/>
            <a:stretch/>
          </p:blipFill>
          <p:spPr>
            <a:xfrm>
              <a:off x="263352" y="1600200"/>
              <a:ext cx="1828800" cy="1828800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94D0FDE8-40B4-334F-933A-75EAFA8DF8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263352" y="3372730"/>
              <a:ext cx="1828800" cy="1828800"/>
            </a:xfrm>
            <a:prstGeom prst="rect">
              <a:avLst/>
            </a:prstGeom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CE3CCBA-255F-D943-B2DA-BDB0E98DB9BC}"/>
              </a:ext>
            </a:extLst>
          </p:cNvPr>
          <p:cNvGrpSpPr/>
          <p:nvPr/>
        </p:nvGrpSpPr>
        <p:grpSpPr>
          <a:xfrm>
            <a:off x="160126" y="1272646"/>
            <a:ext cx="2983546" cy="5875292"/>
            <a:chOff x="263352" y="1600200"/>
            <a:chExt cx="1828800" cy="3601330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11C48FE2-8BE5-764D-BF42-910078A5C93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263352" y="1600200"/>
              <a:ext cx="1828800" cy="1828800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18930C0-93F4-C14A-8D9C-6983CFF495B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263352" y="3372730"/>
              <a:ext cx="1828800" cy="1828800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AE966E0-D8FD-044B-85EE-8D631043D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Gaussian receptive field basis </a:t>
            </a:r>
            <a:r>
              <a:rPr lang="en-US" sz="2400" dirty="0"/>
              <a:t>(and a new </a:t>
            </a:r>
            <a:r>
              <a:rPr lang="en-US" sz="2400" dirty="0" err="1"/>
              <a:t>colour</a:t>
            </a:r>
            <a:r>
              <a:rPr lang="en-US" sz="2400" dirty="0"/>
              <a:t> map)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C7957C-8555-B446-9FFE-A265D0944F2F}"/>
              </a:ext>
            </a:extLst>
          </p:cNvPr>
          <p:cNvSpPr txBox="1"/>
          <p:nvPr/>
        </p:nvSpPr>
        <p:spPr>
          <a:xfrm>
            <a:off x="4383692" y="2025714"/>
            <a:ext cx="28795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Bonus, resolution independent</a:t>
            </a:r>
          </a:p>
          <a:p>
            <a:pPr algn="ctr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(here 1mm precision) 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5C85FE4-058B-124F-A3D3-ACB403432119}"/>
              </a:ext>
            </a:extLst>
          </p:cNvPr>
          <p:cNvCxnSpPr>
            <a:cxnSpLocks/>
          </p:cNvCxnSpPr>
          <p:nvPr/>
        </p:nvCxnSpPr>
        <p:spPr>
          <a:xfrm>
            <a:off x="3575720" y="3140968"/>
            <a:ext cx="4622909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A3FF06CA-3D25-7E48-BBB0-3A474A15E51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47728" y="4509120"/>
            <a:ext cx="1828800" cy="1828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0567976-3CA0-914F-AC67-8C06C0493DD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92510" y="4437112"/>
            <a:ext cx="2059674" cy="205967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1062C91-C383-B440-86E9-9205742DDBBD}"/>
              </a:ext>
            </a:extLst>
          </p:cNvPr>
          <p:cNvSpPr txBox="1"/>
          <p:nvPr/>
        </p:nvSpPr>
        <p:spPr>
          <a:xfrm>
            <a:off x="5879976" y="6173620"/>
            <a:ext cx="10390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Successor</a:t>
            </a: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matrix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BEB17C3-7D2A-7D40-8293-0EC835149BC7}"/>
              </a:ext>
            </a:extLst>
          </p:cNvPr>
          <p:cNvSpPr txBox="1"/>
          <p:nvPr/>
        </p:nvSpPr>
        <p:spPr>
          <a:xfrm>
            <a:off x="3787045" y="6159157"/>
            <a:ext cx="15231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All place </a:t>
            </a: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field locations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0AB71F0-37A6-5D44-9E89-07E2B43A05D9}"/>
              </a:ext>
            </a:extLst>
          </p:cNvPr>
          <p:cNvSpPr txBox="1"/>
          <p:nvPr/>
        </p:nvSpPr>
        <p:spPr>
          <a:xfrm>
            <a:off x="480894" y="1214444"/>
            <a:ext cx="11432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Basis cells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2AAE1C3-A951-8F40-8706-BC9BB85EBADC}"/>
              </a:ext>
            </a:extLst>
          </p:cNvPr>
          <p:cNvSpPr txBox="1"/>
          <p:nvPr/>
        </p:nvSpPr>
        <p:spPr>
          <a:xfrm>
            <a:off x="9206162" y="1074802"/>
            <a:ext cx="206159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Learned ‘place cells’</a:t>
            </a:r>
          </a:p>
          <a:p>
            <a:pPr algn="l"/>
            <a:r>
              <a:rPr lang="en-GB" sz="1100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Threshold = 0.5 max</a:t>
            </a:r>
          </a:p>
        </p:txBody>
      </p:sp>
    </p:spTree>
    <p:extLst>
      <p:ext uri="{BB962C8B-B14F-4D97-AF65-F5344CB8AC3E}">
        <p14:creationId xmlns:p14="http://schemas.microsoft.com/office/powerpoint/2010/main" val="19180549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B42BEB1D-C3D6-2942-B296-65387D8059F3}"/>
              </a:ext>
            </a:extLst>
          </p:cNvPr>
          <p:cNvGrpSpPr/>
          <p:nvPr/>
        </p:nvGrpSpPr>
        <p:grpSpPr>
          <a:xfrm>
            <a:off x="8873094" y="1272646"/>
            <a:ext cx="2983546" cy="5875292"/>
            <a:chOff x="263352" y="1600200"/>
            <a:chExt cx="1828800" cy="3601330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F1F80838-BD08-6443-BB2D-761F0A27190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/>
            <a:stretch/>
          </p:blipFill>
          <p:spPr>
            <a:xfrm>
              <a:off x="263352" y="1600200"/>
              <a:ext cx="1828800" cy="1828800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94D0FDE8-40B4-334F-933A-75EAFA8DF8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263352" y="3372730"/>
              <a:ext cx="1828800" cy="1828800"/>
            </a:xfrm>
            <a:prstGeom prst="rect">
              <a:avLst/>
            </a:prstGeom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CE3CCBA-255F-D943-B2DA-BDB0E98DB9BC}"/>
              </a:ext>
            </a:extLst>
          </p:cNvPr>
          <p:cNvGrpSpPr/>
          <p:nvPr/>
        </p:nvGrpSpPr>
        <p:grpSpPr>
          <a:xfrm>
            <a:off x="160126" y="1272646"/>
            <a:ext cx="2983546" cy="5875292"/>
            <a:chOff x="263352" y="1600200"/>
            <a:chExt cx="1828800" cy="3601330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11C48FE2-8BE5-764D-BF42-910078A5C93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263352" y="1600200"/>
              <a:ext cx="1828800" cy="1828800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18930C0-93F4-C14A-8D9C-6983CFF495B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263352" y="3372730"/>
              <a:ext cx="1828800" cy="1828800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AE966E0-D8FD-044B-85EE-8D631043D8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328" y="586627"/>
            <a:ext cx="12210015" cy="686019"/>
          </a:xfrm>
        </p:spPr>
        <p:txBody>
          <a:bodyPr>
            <a:normAutofit/>
          </a:bodyPr>
          <a:lstStyle/>
          <a:p>
            <a:r>
              <a:rPr lang="en-US" dirty="0"/>
              <a:t>Fourier basis 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C7957C-8555-B446-9FFE-A265D0944F2F}"/>
              </a:ext>
            </a:extLst>
          </p:cNvPr>
          <p:cNvSpPr txBox="1"/>
          <p:nvPr/>
        </p:nvSpPr>
        <p:spPr>
          <a:xfrm>
            <a:off x="4383692" y="2025714"/>
            <a:ext cx="28795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Bonus, resolution independent</a:t>
            </a:r>
          </a:p>
          <a:p>
            <a:pPr algn="ctr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(here 1mm precision) 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5C85FE4-058B-124F-A3D3-ACB403432119}"/>
              </a:ext>
            </a:extLst>
          </p:cNvPr>
          <p:cNvCxnSpPr>
            <a:cxnSpLocks/>
          </p:cNvCxnSpPr>
          <p:nvPr/>
        </p:nvCxnSpPr>
        <p:spPr>
          <a:xfrm>
            <a:off x="3575720" y="3140968"/>
            <a:ext cx="4622909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0AB71F0-37A6-5D44-9E89-07E2B43A05D9}"/>
              </a:ext>
            </a:extLst>
          </p:cNvPr>
          <p:cNvSpPr txBox="1"/>
          <p:nvPr/>
        </p:nvSpPr>
        <p:spPr>
          <a:xfrm>
            <a:off x="480894" y="1214444"/>
            <a:ext cx="2223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Basis cells (100 cells) 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2AAE1C3-A951-8F40-8706-BC9BB85EBADC}"/>
              </a:ext>
            </a:extLst>
          </p:cNvPr>
          <p:cNvSpPr txBox="1"/>
          <p:nvPr/>
        </p:nvSpPr>
        <p:spPr>
          <a:xfrm>
            <a:off x="9206162" y="1214444"/>
            <a:ext cx="2074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Learned ‘place cells’</a:t>
            </a:r>
          </a:p>
        </p:txBody>
      </p:sp>
    </p:spTree>
    <p:extLst>
      <p:ext uri="{BB962C8B-B14F-4D97-AF65-F5344CB8AC3E}">
        <p14:creationId xmlns:p14="http://schemas.microsoft.com/office/powerpoint/2010/main" val="12119441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B42BEB1D-C3D6-2942-B296-65387D8059F3}"/>
              </a:ext>
            </a:extLst>
          </p:cNvPr>
          <p:cNvGrpSpPr/>
          <p:nvPr/>
        </p:nvGrpSpPr>
        <p:grpSpPr>
          <a:xfrm>
            <a:off x="8873094" y="1272646"/>
            <a:ext cx="2983546" cy="5875292"/>
            <a:chOff x="263352" y="1600200"/>
            <a:chExt cx="1828800" cy="3601330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F1F80838-BD08-6443-BB2D-761F0A27190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/>
            <a:stretch/>
          </p:blipFill>
          <p:spPr>
            <a:xfrm>
              <a:off x="263352" y="1600200"/>
              <a:ext cx="1828800" cy="1828800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94D0FDE8-40B4-334F-933A-75EAFA8DF8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263352" y="3372730"/>
              <a:ext cx="1828800" cy="1828800"/>
            </a:xfrm>
            <a:prstGeom prst="rect">
              <a:avLst/>
            </a:prstGeom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CE3CCBA-255F-D943-B2DA-BDB0E98DB9BC}"/>
              </a:ext>
            </a:extLst>
          </p:cNvPr>
          <p:cNvGrpSpPr/>
          <p:nvPr/>
        </p:nvGrpSpPr>
        <p:grpSpPr>
          <a:xfrm>
            <a:off x="160126" y="1272646"/>
            <a:ext cx="2983546" cy="5875292"/>
            <a:chOff x="263352" y="1600200"/>
            <a:chExt cx="1828800" cy="3601330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11C48FE2-8BE5-764D-BF42-910078A5C93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263352" y="1600200"/>
              <a:ext cx="1828800" cy="1828800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18930C0-93F4-C14A-8D9C-6983CFF495B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263352" y="3372730"/>
              <a:ext cx="1828800" cy="1828800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AE966E0-D8FD-044B-85EE-8D631043D8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328" y="586627"/>
            <a:ext cx="12210015" cy="686019"/>
          </a:xfrm>
        </p:spPr>
        <p:txBody>
          <a:bodyPr>
            <a:normAutofit/>
          </a:bodyPr>
          <a:lstStyle/>
          <a:p>
            <a:r>
              <a:rPr lang="en-US" dirty="0"/>
              <a:t>Circle basis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0AB71F0-37A6-5D44-9E89-07E2B43A05D9}"/>
              </a:ext>
            </a:extLst>
          </p:cNvPr>
          <p:cNvSpPr txBox="1"/>
          <p:nvPr/>
        </p:nvSpPr>
        <p:spPr>
          <a:xfrm>
            <a:off x="480894" y="1214444"/>
            <a:ext cx="2223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Basis cells (100 cells) 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2AAE1C3-A951-8F40-8706-BC9BB85EBADC}"/>
              </a:ext>
            </a:extLst>
          </p:cNvPr>
          <p:cNvSpPr txBox="1"/>
          <p:nvPr/>
        </p:nvSpPr>
        <p:spPr>
          <a:xfrm>
            <a:off x="9206162" y="1214444"/>
            <a:ext cx="2074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Learned ‘place cells’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ABE2347-1852-F741-87B1-477D92511F55}"/>
              </a:ext>
            </a:extLst>
          </p:cNvPr>
          <p:cNvSpPr txBox="1"/>
          <p:nvPr/>
        </p:nvSpPr>
        <p:spPr>
          <a:xfrm>
            <a:off x="3317390" y="3055863"/>
            <a:ext cx="538198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No threshold on place cells for clarity. </a:t>
            </a:r>
          </a:p>
          <a:p>
            <a:pPr algn="l"/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Biologically implausible but easy to </a:t>
            </a: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see the ‘smoothing effect’</a:t>
            </a:r>
          </a:p>
          <a:p>
            <a:pPr algn="l"/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  <a:p>
            <a:r>
              <a:rPr lang="el-GR" dirty="0">
                <a:solidFill>
                  <a:schemeClr val="bg1">
                    <a:lumMod val="60000"/>
                    <a:lumOff val="40000"/>
                  </a:schemeClr>
                </a:solidFill>
              </a:rPr>
              <a:t>τ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= 1 therefore smoothing distance roughly </a:t>
            </a:r>
            <a:r>
              <a:rPr lang="en-GB" dirty="0">
                <a:solidFill>
                  <a:srgbClr val="66C3A4"/>
                </a:solidFill>
              </a:rPr>
              <a:t>v•</a:t>
            </a:r>
            <a:r>
              <a:rPr lang="el-GR" dirty="0">
                <a:solidFill>
                  <a:srgbClr val="66C3A4"/>
                </a:solidFill>
              </a:rPr>
              <a:t> τ</a:t>
            </a:r>
            <a:r>
              <a:rPr lang="en-GB" dirty="0">
                <a:solidFill>
                  <a:srgbClr val="66C3A4"/>
                </a:solidFill>
              </a:rPr>
              <a:t> = 0.16m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A66E1E8-7B04-A045-A3A9-0ED2AB775AC8}"/>
              </a:ext>
            </a:extLst>
          </p:cNvPr>
          <p:cNvCxnSpPr>
            <a:cxnSpLocks/>
          </p:cNvCxnSpPr>
          <p:nvPr/>
        </p:nvCxnSpPr>
        <p:spPr>
          <a:xfrm>
            <a:off x="9840416" y="2253605"/>
            <a:ext cx="274214" cy="256634"/>
          </a:xfrm>
          <a:prstGeom prst="line">
            <a:avLst/>
          </a:prstGeom>
          <a:ln w="254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60BDE77-C239-9542-AD3F-F6C041A5D53D}"/>
              </a:ext>
            </a:extLst>
          </p:cNvPr>
          <p:cNvCxnSpPr>
            <a:cxnSpLocks/>
          </p:cNvCxnSpPr>
          <p:nvPr/>
        </p:nvCxnSpPr>
        <p:spPr>
          <a:xfrm>
            <a:off x="8270058" y="4149080"/>
            <a:ext cx="274214" cy="256634"/>
          </a:xfrm>
          <a:prstGeom prst="line">
            <a:avLst/>
          </a:prstGeom>
          <a:ln w="254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13159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nimplace2105061543.mp4" descr="animplace2105061543.mp4">
            <a:hlinkClick r:id="" action="ppaction://media"/>
            <a:extLst>
              <a:ext uri="{FF2B5EF4-FFF2-40B4-BE49-F238E27FC236}">
                <a16:creationId xmlns:a16="http://schemas.microsoft.com/office/drawing/2014/main" id="{DCCAED9E-05BF-F648-A832-36E269FDA1D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222011" y="1197432"/>
            <a:ext cx="6120000" cy="6120000"/>
          </a:xfrm>
          <a:prstGeom prst="rect">
            <a:avLst/>
          </a:prstGeom>
        </p:spPr>
      </p:pic>
      <p:pic>
        <p:nvPicPr>
          <p:cNvPr id="12" name="animplace2105061543.mp4" descr="animplace2105061543.mp4">
            <a:hlinkClick r:id="" action="ppaction://media"/>
            <a:extLst>
              <a:ext uri="{FF2B5EF4-FFF2-40B4-BE49-F238E27FC236}">
                <a16:creationId xmlns:a16="http://schemas.microsoft.com/office/drawing/2014/main" id="{B4BF1111-A58A-DB41-943B-9C22D3E63A20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312024" y="1197432"/>
            <a:ext cx="6120000" cy="612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6F87B3C-84E1-4B42-B3E8-5EBD5E88D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birth of a place cell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D3E98C-7CED-0541-8CD8-0EEA02C93489}"/>
              </a:ext>
            </a:extLst>
          </p:cNvPr>
          <p:cNvSpPr txBox="1"/>
          <p:nvPr/>
        </p:nvSpPr>
        <p:spPr>
          <a:xfrm>
            <a:off x="8328248" y="1484784"/>
            <a:ext cx="25252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Exponentially decaying </a:t>
            </a:r>
            <a:r>
              <a:rPr lang="el-GR" dirty="0">
                <a:solidFill>
                  <a:schemeClr val="bg1">
                    <a:lumMod val="60000"/>
                    <a:lumOff val="40000"/>
                  </a:schemeClr>
                </a:solidFill>
              </a:rPr>
              <a:t>α</a:t>
            </a:r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1626BC4-53E1-E543-9F17-93AAFE4D7CA8}"/>
              </a:ext>
            </a:extLst>
          </p:cNvPr>
          <p:cNvSpPr txBox="1"/>
          <p:nvPr/>
        </p:nvSpPr>
        <p:spPr>
          <a:xfrm>
            <a:off x="2407717" y="1471604"/>
            <a:ext cx="1165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Constant </a:t>
            </a:r>
            <a:r>
              <a:rPr lang="el-GR" dirty="0">
                <a:solidFill>
                  <a:schemeClr val="bg1">
                    <a:lumMod val="60000"/>
                    <a:lumOff val="40000"/>
                  </a:schemeClr>
                </a:solidFill>
              </a:rPr>
              <a:t>α</a:t>
            </a:r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1548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1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210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6420B-7B76-C742-8B05-BA3A455CBB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9008" y="1517303"/>
            <a:ext cx="4839397" cy="5440089"/>
          </a:xfrm>
        </p:spPr>
        <p:txBody>
          <a:bodyPr>
            <a:normAutofit/>
          </a:bodyPr>
          <a:lstStyle/>
          <a:p>
            <a:r>
              <a:rPr lang="en-US" sz="1800" dirty="0"/>
              <a:t>Use general SR form. M is a matrix which maps some state vector onto another vector which I the discounted summer future occupancy </a:t>
            </a:r>
          </a:p>
          <a:p>
            <a:r>
              <a:rPr lang="en-GB" sz="1800" dirty="0"/>
              <a:t>I.e. </a:t>
            </a:r>
            <a:r>
              <a:rPr lang="el-GR" sz="1800" dirty="0"/>
              <a:t>Ψ</a:t>
            </a:r>
            <a:r>
              <a:rPr lang="en-GB" sz="1800" dirty="0"/>
              <a:t>(S) is:</a:t>
            </a:r>
          </a:p>
          <a:p>
            <a:endParaRPr lang="en-GB" sz="1800" dirty="0"/>
          </a:p>
          <a:p>
            <a:r>
              <a:rPr lang="en-GB" sz="1800" dirty="0"/>
              <a:t>So we can learn </a:t>
            </a:r>
            <a:r>
              <a:rPr lang="el-GR" sz="1800" dirty="0"/>
              <a:t>Ψ</a:t>
            </a:r>
            <a:r>
              <a:rPr lang="en-GB" sz="1800" dirty="0"/>
              <a:t>(S) by standard TD methods</a:t>
            </a:r>
          </a:p>
          <a:p>
            <a:endParaRPr lang="en-GB" sz="1800" dirty="0"/>
          </a:p>
          <a:p>
            <a:r>
              <a:rPr lang="en-GB" sz="1800" dirty="0"/>
              <a:t>Or as a direct learning rule on M, this is can be rewritten as (assuming rescaling of </a:t>
            </a:r>
            <a:r>
              <a:rPr lang="el-GR" sz="1800" dirty="0"/>
              <a:t>α</a:t>
            </a:r>
            <a:r>
              <a:rPr lang="en-GB" sz="1800" dirty="0"/>
              <a:t> or normalised state vectors)</a:t>
            </a:r>
          </a:p>
          <a:p>
            <a:pPr marL="36900" indent="0">
              <a:buNone/>
            </a:pPr>
            <a:endParaRPr lang="en-GB" sz="1800" dirty="0"/>
          </a:p>
          <a:p>
            <a:r>
              <a:rPr lang="en-GB" sz="1800" dirty="0"/>
              <a:t>All that remains is to show that with one-hot numbered states, </a:t>
            </a:r>
            <a:r>
              <a:rPr lang="en-GB" sz="1800" b="1" dirty="0"/>
              <a:t>f</a:t>
            </a:r>
            <a:r>
              <a:rPr lang="en-GB" sz="1800" dirty="0"/>
              <a:t>(S</a:t>
            </a:r>
            <a:r>
              <a:rPr lang="en-GB" sz="1800" baseline="-25000" dirty="0"/>
              <a:t>t</a:t>
            </a:r>
            <a:r>
              <a:rPr lang="en-GB" sz="1800" dirty="0"/>
              <a:t>)</a:t>
            </a:r>
            <a:r>
              <a:rPr lang="en-GB" sz="1800" baseline="-25000" dirty="0" err="1"/>
              <a:t>i</a:t>
            </a:r>
            <a:r>
              <a:rPr lang="en-GB" sz="1800" dirty="0"/>
              <a:t> = </a:t>
            </a:r>
            <a:r>
              <a:rPr lang="el-GR" sz="1800" dirty="0"/>
              <a:t>δ</a:t>
            </a:r>
            <a:r>
              <a:rPr lang="en-GB" sz="1800" dirty="0"/>
              <a:t>(</a:t>
            </a:r>
            <a:r>
              <a:rPr lang="en-GB" sz="1800" dirty="0" err="1"/>
              <a:t>i</a:t>
            </a:r>
            <a:r>
              <a:rPr lang="en-GB" sz="1800" dirty="0"/>
              <a:t> = S</a:t>
            </a:r>
            <a:r>
              <a:rPr lang="en-GB" sz="1800" baseline="-25000" dirty="0"/>
              <a:t>t</a:t>
            </a:r>
            <a:r>
              <a:rPr lang="en-GB" sz="1800" dirty="0"/>
              <a:t>), standard SR equation comes out. </a:t>
            </a:r>
            <a:endParaRPr lang="en-US" sz="1800" baseline="30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1C5BFF-26CF-914D-A9B5-837651845882}"/>
              </a:ext>
            </a:extLst>
          </p:cNvPr>
          <p:cNvSpPr txBox="1"/>
          <p:nvPr/>
        </p:nvSpPr>
        <p:spPr>
          <a:xfrm>
            <a:off x="-9007" y="764704"/>
            <a:ext cx="12369704" cy="707886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 err="1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rPr>
              <a:t>Generalised</a:t>
            </a:r>
            <a:r>
              <a:rPr lang="en-US" sz="4000" dirty="0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rPr>
              <a:t> SR-TD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A7403FF-B5F8-AF43-A48A-3DE4606F24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5523" y="2276872"/>
            <a:ext cx="3298749" cy="70788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C812E7A-9977-A84B-B113-45B22442DF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1904" y="3356992"/>
            <a:ext cx="5760640" cy="31138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01C41D2-43CD-4C44-9F60-6616D86D86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0813" y="3789040"/>
            <a:ext cx="5513699" cy="16852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27FBB70B-F079-E642-B0AC-0C8AC2AF91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71864" y="5301208"/>
            <a:ext cx="4839397" cy="570286"/>
          </a:xfrm>
          <a:prstGeom prst="rect">
            <a:avLst/>
          </a:prstGeom>
        </p:spPr>
      </p:pic>
      <p:grpSp>
        <p:nvGrpSpPr>
          <p:cNvPr id="39" name="Group 38">
            <a:extLst>
              <a:ext uri="{FF2B5EF4-FFF2-40B4-BE49-F238E27FC236}">
                <a16:creationId xmlns:a16="http://schemas.microsoft.com/office/drawing/2014/main" id="{2549A0AA-F6B1-294E-8531-E392341A114A}"/>
              </a:ext>
            </a:extLst>
          </p:cNvPr>
          <p:cNvGrpSpPr/>
          <p:nvPr/>
        </p:nvGrpSpPr>
        <p:grpSpPr>
          <a:xfrm>
            <a:off x="5159896" y="1556792"/>
            <a:ext cx="2232248" cy="576064"/>
            <a:chOff x="5159896" y="1556792"/>
            <a:chExt cx="2232248" cy="576064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F42C1C86-4F7C-004B-8015-11848641926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281752" y="1739352"/>
              <a:ext cx="1966376" cy="299407"/>
            </a:xfrm>
            <a:prstGeom prst="rect">
              <a:avLst/>
            </a:prstGeom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2E715AB-781F-3446-966F-01FCDDF930EC}"/>
                </a:ext>
              </a:extLst>
            </p:cNvPr>
            <p:cNvSpPr txBox="1"/>
            <p:nvPr/>
          </p:nvSpPr>
          <p:spPr>
            <a:xfrm>
              <a:off x="5159896" y="1556792"/>
              <a:ext cx="2232248" cy="576064"/>
            </a:xfrm>
            <a:prstGeom prst="rect">
              <a:avLst/>
            </a:prstGeom>
            <a:noFill/>
            <a:ln w="31750">
              <a:solidFill>
                <a:srgbClr val="FD8D62"/>
              </a:solidFill>
            </a:ln>
          </p:spPr>
          <p:txBody>
            <a:bodyPr wrap="square" rtlCol="0">
              <a:spAutoFit/>
            </a:bodyPr>
            <a:lstStyle/>
            <a:p>
              <a:pPr algn="l"/>
              <a:endParaRPr lang="en-US" dirty="0">
                <a:solidFill>
                  <a:schemeClr val="bg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92D15C88-A378-D744-8662-47363068ADC9}"/>
              </a:ext>
            </a:extLst>
          </p:cNvPr>
          <p:cNvGrpSpPr/>
          <p:nvPr/>
        </p:nvGrpSpPr>
        <p:grpSpPr>
          <a:xfrm>
            <a:off x="5118420" y="4365104"/>
            <a:ext cx="6666211" cy="576064"/>
            <a:chOff x="5118420" y="4293096"/>
            <a:chExt cx="6666211" cy="576064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0F1A00DA-8516-524C-895F-D2521C297A9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231904" y="4365104"/>
              <a:ext cx="6425123" cy="379403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47EF408-89D1-B542-B9D2-EFBAECCE1418}"/>
                </a:ext>
              </a:extLst>
            </p:cNvPr>
            <p:cNvSpPr txBox="1"/>
            <p:nvPr/>
          </p:nvSpPr>
          <p:spPr>
            <a:xfrm>
              <a:off x="5118420" y="4293096"/>
              <a:ext cx="6666211" cy="576064"/>
            </a:xfrm>
            <a:prstGeom prst="rect">
              <a:avLst/>
            </a:prstGeom>
            <a:noFill/>
            <a:ln w="31750">
              <a:solidFill>
                <a:srgbClr val="FD8D62"/>
              </a:solidFill>
            </a:ln>
          </p:spPr>
          <p:txBody>
            <a:bodyPr wrap="square" rtlCol="0">
              <a:spAutoFit/>
            </a:bodyPr>
            <a:lstStyle/>
            <a:p>
              <a:pPr algn="l"/>
              <a:endParaRPr lang="en-US" dirty="0">
                <a:solidFill>
                  <a:schemeClr val="bg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55EECC0D-113C-734B-AE25-01F07DB053E5}"/>
              </a:ext>
            </a:extLst>
          </p:cNvPr>
          <p:cNvGrpSpPr/>
          <p:nvPr/>
        </p:nvGrpSpPr>
        <p:grpSpPr>
          <a:xfrm>
            <a:off x="4974405" y="5949280"/>
            <a:ext cx="6954243" cy="576064"/>
            <a:chOff x="4974405" y="6093296"/>
            <a:chExt cx="6954243" cy="576064"/>
          </a:xfrm>
        </p:grpSpPr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84ED5E96-CF3E-9E40-BC97-7A534C9C5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161434" y="6187830"/>
              <a:ext cx="6623198" cy="405164"/>
            </a:xfrm>
            <a:prstGeom prst="rect">
              <a:avLst/>
            </a:prstGeom>
          </p:spPr>
        </p:pic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2AB74E3-CEAF-4540-A6D5-F72E9F6E97C7}"/>
                </a:ext>
              </a:extLst>
            </p:cNvPr>
            <p:cNvSpPr txBox="1"/>
            <p:nvPr/>
          </p:nvSpPr>
          <p:spPr>
            <a:xfrm>
              <a:off x="4974405" y="6093296"/>
              <a:ext cx="6954243" cy="576064"/>
            </a:xfrm>
            <a:prstGeom prst="rect">
              <a:avLst/>
            </a:prstGeom>
            <a:noFill/>
            <a:ln w="31750">
              <a:solidFill>
                <a:srgbClr val="FD8D62"/>
              </a:solidFill>
            </a:ln>
          </p:spPr>
          <p:txBody>
            <a:bodyPr wrap="square" rtlCol="0">
              <a:spAutoFit/>
            </a:bodyPr>
            <a:lstStyle/>
            <a:p>
              <a:pPr algn="l"/>
              <a:endParaRPr lang="en-US" dirty="0">
                <a:solidFill>
                  <a:schemeClr val="bg1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8598731E-3D52-7D42-ABD7-B6D25140F2FF}"/>
              </a:ext>
            </a:extLst>
          </p:cNvPr>
          <p:cNvSpPr txBox="1"/>
          <p:nvPr/>
        </p:nvSpPr>
        <p:spPr>
          <a:xfrm>
            <a:off x="7557164" y="4941168"/>
            <a:ext cx="4371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olidFill>
                  <a:srgbClr val="FD8D62"/>
                </a:solidFill>
              </a:rPr>
              <a:t>e.g. de </a:t>
            </a:r>
            <a:r>
              <a:rPr lang="en-US" dirty="0" err="1">
                <a:solidFill>
                  <a:srgbClr val="FD8D62"/>
                </a:solidFill>
              </a:rPr>
              <a:t>Cothi</a:t>
            </a:r>
            <a:r>
              <a:rPr lang="en-US" dirty="0">
                <a:solidFill>
                  <a:srgbClr val="FD8D62"/>
                </a:solidFill>
              </a:rPr>
              <a:t> 2020, it’s what I’m implementing 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CF64459-C256-5043-B9D3-ADC5179A1279}"/>
              </a:ext>
            </a:extLst>
          </p:cNvPr>
          <p:cNvSpPr txBox="1"/>
          <p:nvPr/>
        </p:nvSpPr>
        <p:spPr>
          <a:xfrm>
            <a:off x="9696400" y="6516052"/>
            <a:ext cx="2311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rgbClr val="FD8D62"/>
                </a:solidFill>
              </a:rPr>
              <a:t>e.g. </a:t>
            </a:r>
            <a:r>
              <a:rPr lang="en-US" dirty="0" err="1">
                <a:solidFill>
                  <a:srgbClr val="FD8D62"/>
                </a:solidFill>
              </a:rPr>
              <a:t>Stachenfeld</a:t>
            </a:r>
            <a:r>
              <a:rPr lang="en-US" dirty="0">
                <a:solidFill>
                  <a:srgbClr val="FD8D62"/>
                </a:solidFill>
              </a:rPr>
              <a:t> 2017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E685395-2585-3149-8BC5-F73B03A442BC}"/>
              </a:ext>
            </a:extLst>
          </p:cNvPr>
          <p:cNvSpPr txBox="1"/>
          <p:nvPr/>
        </p:nvSpPr>
        <p:spPr>
          <a:xfrm>
            <a:off x="3791744" y="5567778"/>
            <a:ext cx="63442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>
                <a:solidFill>
                  <a:srgbClr val="66C3A4"/>
                </a:solidFill>
              </a:rPr>
              <a:t>matrix </a:t>
            </a:r>
            <a:r>
              <a:rPr lang="en-US" sz="1400" i="1" dirty="0">
                <a:solidFill>
                  <a:srgbClr val="66C3A4"/>
                </a:solidFill>
              </a:rPr>
              <a:t>columns </a:t>
            </a:r>
            <a:r>
              <a:rPr lang="en-US" sz="1400" dirty="0">
                <a:solidFill>
                  <a:srgbClr val="66C3A4"/>
                </a:solidFill>
              </a:rPr>
              <a:t>give future occupancy i.e. place fields </a:t>
            </a:r>
            <a:endParaRPr lang="en-US" sz="1400" i="1" dirty="0">
              <a:solidFill>
                <a:srgbClr val="66C3A4"/>
              </a:solidFill>
            </a:endParaRP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8D9D664E-BC59-E546-8D7A-CF452C3FEB5C}"/>
              </a:ext>
            </a:extLst>
          </p:cNvPr>
          <p:cNvSpPr/>
          <p:nvPr/>
        </p:nvSpPr>
        <p:spPr>
          <a:xfrm>
            <a:off x="5618726" y="6199737"/>
            <a:ext cx="290945" cy="284736"/>
          </a:xfrm>
          <a:prstGeom prst="ellipse">
            <a:avLst/>
          </a:prstGeom>
          <a:noFill/>
          <a:ln w="19050">
            <a:solidFill>
              <a:srgbClr val="66C3A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A90C85-9D71-D04A-8357-C2D3B387377A}"/>
              </a:ext>
            </a:extLst>
          </p:cNvPr>
          <p:cNvSpPr txBox="1"/>
          <p:nvPr/>
        </p:nvSpPr>
        <p:spPr>
          <a:xfrm>
            <a:off x="10842171" y="3713257"/>
            <a:ext cx="134982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900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Shouldn’t matter if f is not normalised as this is absorbed into alpha </a:t>
            </a:r>
          </a:p>
        </p:txBody>
      </p:sp>
    </p:spTree>
    <p:extLst>
      <p:ext uri="{BB962C8B-B14F-4D97-AF65-F5344CB8AC3E}">
        <p14:creationId xmlns:p14="http://schemas.microsoft.com/office/powerpoint/2010/main" val="6088342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nimgrid2105061759.mp4" descr="animgrid2105061759.mp4">
            <a:hlinkClick r:id="" action="ppaction://media"/>
            <a:extLst>
              <a:ext uri="{FF2B5EF4-FFF2-40B4-BE49-F238E27FC236}">
                <a16:creationId xmlns:a16="http://schemas.microsoft.com/office/drawing/2014/main" id="{62D88EFE-F1AA-F64D-87BC-9009E3F713F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83024" y="620688"/>
            <a:ext cx="6237312" cy="623731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6F87B3C-84E1-4B42-B3E8-5EBD5E88D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birth of a grid cell </a:t>
            </a:r>
          </a:p>
        </p:txBody>
      </p:sp>
    </p:spTree>
    <p:extLst>
      <p:ext uri="{BB962C8B-B14F-4D97-AF65-F5344CB8AC3E}">
        <p14:creationId xmlns:p14="http://schemas.microsoft.com/office/powerpoint/2010/main" val="513118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Content Placeholder 8">
            <a:extLst>
              <a:ext uri="{FF2B5EF4-FFF2-40B4-BE49-F238E27FC236}">
                <a16:creationId xmlns:a16="http://schemas.microsoft.com/office/drawing/2014/main" id="{43C1F960-CD70-9240-83AA-72B3BB90FB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182377">
            <a:off x="4589205" y="5028741"/>
            <a:ext cx="158875" cy="397186"/>
          </a:xfrm>
          <a:prstGeom prst="rect">
            <a:avLst/>
          </a:prstGeom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6B48016-04FC-DC48-974C-E71373BF2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Implementing circular maze without corners 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4FE64B1-952B-EA43-A6EC-F9D773E536A2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3600384">
            <a:off x="2832164" y="3206346"/>
            <a:ext cx="158875" cy="397186"/>
          </a:xfr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40D00504-0AEC-DC4A-A048-8828FBC6FA28}"/>
              </a:ext>
            </a:extLst>
          </p:cNvPr>
          <p:cNvSpPr/>
          <p:nvPr/>
        </p:nvSpPr>
        <p:spPr>
          <a:xfrm>
            <a:off x="1343024" y="1412875"/>
            <a:ext cx="2232696" cy="2232149"/>
          </a:xfrm>
          <a:prstGeom prst="ellipse">
            <a:avLst/>
          </a:prstGeom>
          <a:noFill/>
          <a:ln w="34925"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CFBD65A-8241-7B41-83E9-79BF83DE41F2}"/>
              </a:ext>
            </a:extLst>
          </p:cNvPr>
          <p:cNvSpPr/>
          <p:nvPr/>
        </p:nvSpPr>
        <p:spPr>
          <a:xfrm>
            <a:off x="1559372" y="1628949"/>
            <a:ext cx="1800000" cy="1800000"/>
          </a:xfrm>
          <a:prstGeom prst="ellipse">
            <a:avLst/>
          </a:prstGeom>
          <a:noFill/>
          <a:ln w="34925"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0DA85AB-7D5E-794F-8294-F522C403DBE4}"/>
              </a:ext>
            </a:extLst>
          </p:cNvPr>
          <p:cNvCxnSpPr>
            <a:stCxn id="5" idx="6"/>
            <a:endCxn id="4" idx="6"/>
          </p:cNvCxnSpPr>
          <p:nvPr/>
        </p:nvCxnSpPr>
        <p:spPr>
          <a:xfrm>
            <a:off x="3359372" y="2528949"/>
            <a:ext cx="216348" cy="1"/>
          </a:xfrm>
          <a:prstGeom prst="line">
            <a:avLst/>
          </a:prstGeom>
          <a:ln w="34925"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Content Placeholder 8">
            <a:extLst>
              <a:ext uri="{FF2B5EF4-FFF2-40B4-BE49-F238E27FC236}">
                <a16:creationId xmlns:a16="http://schemas.microsoft.com/office/drawing/2014/main" id="{DB11CF1B-83A6-1241-8D6A-2A0CC90E5D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3600384">
            <a:off x="2838074" y="5930334"/>
            <a:ext cx="158875" cy="397186"/>
          </a:xfrm>
          <a:prstGeom prst="rect">
            <a:avLst/>
          </a:prstGeom>
          <a:effectLst/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C9B51238-6BD7-9249-B374-4E5A0DCEFCE4}"/>
              </a:ext>
            </a:extLst>
          </p:cNvPr>
          <p:cNvSpPr/>
          <p:nvPr/>
        </p:nvSpPr>
        <p:spPr>
          <a:xfrm>
            <a:off x="1348934" y="4136863"/>
            <a:ext cx="2232696" cy="2232149"/>
          </a:xfrm>
          <a:prstGeom prst="ellipse">
            <a:avLst/>
          </a:prstGeom>
          <a:noFill/>
          <a:ln w="34925"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10743DF7-C9E2-624C-A067-4EC716C0DA49}"/>
              </a:ext>
            </a:extLst>
          </p:cNvPr>
          <p:cNvSpPr/>
          <p:nvPr/>
        </p:nvSpPr>
        <p:spPr>
          <a:xfrm>
            <a:off x="1565282" y="4352937"/>
            <a:ext cx="1800000" cy="1800000"/>
          </a:xfrm>
          <a:prstGeom prst="ellipse">
            <a:avLst/>
          </a:prstGeom>
          <a:noFill/>
          <a:ln w="34925"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0CF5E4D-BFCA-2747-96DA-AC1A345EB10D}"/>
              </a:ext>
            </a:extLst>
          </p:cNvPr>
          <p:cNvCxnSpPr>
            <a:cxnSpLocks/>
          </p:cNvCxnSpPr>
          <p:nvPr/>
        </p:nvCxnSpPr>
        <p:spPr>
          <a:xfrm>
            <a:off x="4655840" y="2516357"/>
            <a:ext cx="6840760" cy="0"/>
          </a:xfrm>
          <a:prstGeom prst="line">
            <a:avLst/>
          </a:prstGeom>
          <a:ln w="34925"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EF21CE9-C59C-5440-B8F4-C1CB4566B795}"/>
              </a:ext>
            </a:extLst>
          </p:cNvPr>
          <p:cNvCxnSpPr>
            <a:cxnSpLocks/>
          </p:cNvCxnSpPr>
          <p:nvPr/>
        </p:nvCxnSpPr>
        <p:spPr>
          <a:xfrm>
            <a:off x="4655840" y="2276872"/>
            <a:ext cx="6840760" cy="0"/>
          </a:xfrm>
          <a:prstGeom prst="line">
            <a:avLst/>
          </a:prstGeom>
          <a:ln w="34925"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556C17B-AEC9-2A42-BDE1-451EE3525430}"/>
              </a:ext>
            </a:extLst>
          </p:cNvPr>
          <p:cNvCxnSpPr>
            <a:cxnSpLocks/>
          </p:cNvCxnSpPr>
          <p:nvPr/>
        </p:nvCxnSpPr>
        <p:spPr>
          <a:xfrm flipV="1">
            <a:off x="4655840" y="2276873"/>
            <a:ext cx="0" cy="239484"/>
          </a:xfrm>
          <a:prstGeom prst="line">
            <a:avLst/>
          </a:prstGeom>
          <a:ln w="34925"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0E15488E-361B-654F-AFEC-4ADA0EB41DCE}"/>
              </a:ext>
            </a:extLst>
          </p:cNvPr>
          <p:cNvCxnSpPr>
            <a:cxnSpLocks/>
          </p:cNvCxnSpPr>
          <p:nvPr/>
        </p:nvCxnSpPr>
        <p:spPr>
          <a:xfrm flipV="1">
            <a:off x="11496600" y="2276872"/>
            <a:ext cx="0" cy="239484"/>
          </a:xfrm>
          <a:prstGeom prst="line">
            <a:avLst/>
          </a:prstGeom>
          <a:ln w="34925"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Content Placeholder 8">
            <a:extLst>
              <a:ext uri="{FF2B5EF4-FFF2-40B4-BE49-F238E27FC236}">
                <a16:creationId xmlns:a16="http://schemas.microsoft.com/office/drawing/2014/main" id="{5D1F1690-3591-DA47-A2FF-28E753DF49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182377">
            <a:off x="8884079" y="2183257"/>
            <a:ext cx="158875" cy="397186"/>
          </a:xfrm>
          <a:prstGeom prst="rect">
            <a:avLst/>
          </a:prstGeom>
          <a:effectLst/>
        </p:spPr>
      </p:pic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EAC60F2-7CD3-6344-BF6C-2F9C67471600}"/>
              </a:ext>
            </a:extLst>
          </p:cNvPr>
          <p:cNvCxnSpPr>
            <a:cxnSpLocks/>
          </p:cNvCxnSpPr>
          <p:nvPr/>
        </p:nvCxnSpPr>
        <p:spPr>
          <a:xfrm>
            <a:off x="4679938" y="5373216"/>
            <a:ext cx="6840760" cy="0"/>
          </a:xfrm>
          <a:prstGeom prst="line">
            <a:avLst/>
          </a:prstGeom>
          <a:ln w="34925"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18E72FB-2B91-034A-A0D1-2E60FDD529E9}"/>
              </a:ext>
            </a:extLst>
          </p:cNvPr>
          <p:cNvCxnSpPr>
            <a:cxnSpLocks/>
          </p:cNvCxnSpPr>
          <p:nvPr/>
        </p:nvCxnSpPr>
        <p:spPr>
          <a:xfrm>
            <a:off x="4679938" y="5133731"/>
            <a:ext cx="6840760" cy="0"/>
          </a:xfrm>
          <a:prstGeom prst="line">
            <a:avLst/>
          </a:prstGeom>
          <a:ln w="34925"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Content Placeholder 8">
            <a:extLst>
              <a:ext uri="{FF2B5EF4-FFF2-40B4-BE49-F238E27FC236}">
                <a16:creationId xmlns:a16="http://schemas.microsoft.com/office/drawing/2014/main" id="{23272F3E-9DA3-824C-9047-24E111C13F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182377">
            <a:off x="11386390" y="5054345"/>
            <a:ext cx="158875" cy="397186"/>
          </a:xfrm>
          <a:prstGeom prst="rect">
            <a:avLst/>
          </a:prstGeom>
          <a:effectLst/>
        </p:spPr>
      </p:pic>
      <p:pic>
        <p:nvPicPr>
          <p:cNvPr id="37" name="Picture 36" descr="Wormhole Alpha by Xolarix on DeviantArt">
            <a:extLst>
              <a:ext uri="{FF2B5EF4-FFF2-40B4-BE49-F238E27FC236}">
                <a16:creationId xmlns:a16="http://schemas.microsoft.com/office/drawing/2014/main" id="{50BC4231-E9C6-1A4B-A2A7-C422980B9A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4223792" y="5013139"/>
            <a:ext cx="479596" cy="479596"/>
          </a:xfrm>
          <a:prstGeom prst="rect">
            <a:avLst/>
          </a:prstGeom>
        </p:spPr>
      </p:pic>
      <p:pic>
        <p:nvPicPr>
          <p:cNvPr id="39" name="Picture 38" descr="Wormhole Alpha by Xolarix on DeviantArt">
            <a:extLst>
              <a:ext uri="{FF2B5EF4-FFF2-40B4-BE49-F238E27FC236}">
                <a16:creationId xmlns:a16="http://schemas.microsoft.com/office/drawing/2014/main" id="{96DDF0D8-2C6A-D542-8871-E7C551B4B1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1496380" y="4998911"/>
            <a:ext cx="479596" cy="479596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EE638BF6-6D17-4F47-A1CE-DD700BDDFDAA}"/>
              </a:ext>
            </a:extLst>
          </p:cNvPr>
          <p:cNvSpPr txBox="1"/>
          <p:nvPr/>
        </p:nvSpPr>
        <p:spPr>
          <a:xfrm>
            <a:off x="3946503" y="2267580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=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91B3B64-7E97-C74E-A9F8-7F95841FCD37}"/>
              </a:ext>
            </a:extLst>
          </p:cNvPr>
          <p:cNvSpPr txBox="1"/>
          <p:nvPr/>
        </p:nvSpPr>
        <p:spPr>
          <a:xfrm>
            <a:off x="3836776" y="5042668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9159008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>
            <a:extLst>
              <a:ext uri="{FF2B5EF4-FFF2-40B4-BE49-F238E27FC236}">
                <a16:creationId xmlns:a16="http://schemas.microsoft.com/office/drawing/2014/main" id="{1F1D13A1-EDB5-D840-941D-70136038370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241" b="4241"/>
          <a:stretch/>
        </p:blipFill>
        <p:spPr>
          <a:xfrm>
            <a:off x="3178084" y="1272646"/>
            <a:ext cx="11846908" cy="552139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E0CF76AB-16AD-1F47-A839-721C264D236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241" b="4241"/>
          <a:stretch/>
        </p:blipFill>
        <p:spPr>
          <a:xfrm>
            <a:off x="3178084" y="2547864"/>
            <a:ext cx="11846908" cy="552139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A3AB8E3B-815B-8842-ABA4-FFAC3477AC3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4241" b="4241"/>
          <a:stretch/>
        </p:blipFill>
        <p:spPr>
          <a:xfrm>
            <a:off x="3178084" y="3100003"/>
            <a:ext cx="11846908" cy="552139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A349E0DC-9AC8-224F-9534-A0B6A00C15E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4241" b="4241"/>
          <a:stretch/>
        </p:blipFill>
        <p:spPr>
          <a:xfrm>
            <a:off x="3178084" y="3678605"/>
            <a:ext cx="11846908" cy="552139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8BFBF6FE-18D1-424F-943D-B9842DAAFBDF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4241" b="4241"/>
          <a:stretch/>
        </p:blipFill>
        <p:spPr>
          <a:xfrm>
            <a:off x="3178084" y="4967099"/>
            <a:ext cx="11846908" cy="552139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48DDA05A-C3D7-BB43-94AF-ECA2E502472A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t="4241" b="4241"/>
          <a:stretch/>
        </p:blipFill>
        <p:spPr>
          <a:xfrm>
            <a:off x="3178084" y="5532427"/>
            <a:ext cx="11846908" cy="552139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F75124FD-731F-A643-B960-AB9CAE7C93F4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t="4241" b="4241"/>
          <a:stretch/>
        </p:blipFill>
        <p:spPr>
          <a:xfrm>
            <a:off x="3178084" y="6073132"/>
            <a:ext cx="11846908" cy="55213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6B48016-04FC-DC48-974C-E71373BF2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Circular maze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29CD193-69E3-0E4E-BC2E-A53C99774970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r="24292" b="8747"/>
          <a:stretch/>
        </p:blipFill>
        <p:spPr>
          <a:xfrm>
            <a:off x="-3049016" y="1272646"/>
            <a:ext cx="8995183" cy="552139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1B8811C0-FE98-CC44-A551-FF2D7C3F378D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r="24422" b="8747"/>
          <a:stretch/>
        </p:blipFill>
        <p:spPr>
          <a:xfrm>
            <a:off x="-3027649" y="2574327"/>
            <a:ext cx="8979633" cy="552139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E500ACFA-C8F7-1C44-958F-0ED10944A80A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r="24422"/>
          <a:stretch/>
        </p:blipFill>
        <p:spPr>
          <a:xfrm>
            <a:off x="-3027649" y="3126466"/>
            <a:ext cx="8979633" cy="60506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35F4F2DD-5695-6946-9DE6-B3651CFCF1FB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r="24446"/>
          <a:stretch/>
        </p:blipFill>
        <p:spPr>
          <a:xfrm>
            <a:off x="-3024739" y="3678607"/>
            <a:ext cx="8976724" cy="605065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D029F5A3-290F-174D-AE43-B713D831A4EF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r="24446" b="8747"/>
          <a:stretch/>
        </p:blipFill>
        <p:spPr>
          <a:xfrm>
            <a:off x="-3030558" y="4980288"/>
            <a:ext cx="8976725" cy="552139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6A46794F-13FA-334A-B8B3-B223EDC0ECAD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r="24446"/>
          <a:stretch/>
        </p:blipFill>
        <p:spPr>
          <a:xfrm>
            <a:off x="-3030558" y="5532427"/>
            <a:ext cx="8976725" cy="605067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8F539B5D-50F1-BD4F-80FB-45BD9E5B2862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r="24471" b="8747"/>
          <a:stretch/>
        </p:blipFill>
        <p:spPr>
          <a:xfrm>
            <a:off x="-3027648" y="6084568"/>
            <a:ext cx="8973816" cy="552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2934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48016-04FC-DC48-974C-E71373BF2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Circular maze</a:t>
            </a:r>
          </a:p>
        </p:txBody>
      </p:sp>
      <p:pic>
        <p:nvPicPr>
          <p:cNvPr id="3" name="animgrid2105071023.mp4" descr="animgrid2105071023.mp4">
            <a:hlinkClick r:id="" action="ppaction://media"/>
            <a:extLst>
              <a:ext uri="{FF2B5EF4-FFF2-40B4-BE49-F238E27FC236}">
                <a16:creationId xmlns:a16="http://schemas.microsoft.com/office/drawing/2014/main" id="{66918EE0-B720-6A41-B94B-D3F16CC930A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721424" y="2581891"/>
            <a:ext cx="24818080" cy="1240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485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2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F8300-270B-B447-86FC-0E4229EE6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582741"/>
            <a:ext cx="12210015" cy="686019"/>
          </a:xfrm>
        </p:spPr>
        <p:txBody>
          <a:bodyPr>
            <a:normAutofit/>
          </a:bodyPr>
          <a:lstStyle/>
          <a:p>
            <a:r>
              <a:rPr lang="en-GB" dirty="0"/>
              <a:t>Separated simulation time step from TD learning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E171BD7-7A82-4949-B92C-4A92C6CAAFA7}"/>
              </a:ext>
            </a:extLst>
          </p:cNvPr>
          <p:cNvSpPr/>
          <p:nvPr/>
        </p:nvSpPr>
        <p:spPr>
          <a:xfrm>
            <a:off x="443372" y="1556792"/>
            <a:ext cx="1130525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A626A4"/>
                </a:solidFill>
                <a:latin typeface="Menlo" panose="020B0609030804020204" pitchFamily="49" charset="0"/>
              </a:rPr>
              <a:t>if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 </a:t>
            </a:r>
            <a:r>
              <a:rPr lang="en-GB" sz="1200" dirty="0" err="1">
                <a:solidFill>
                  <a:srgbClr val="383A42"/>
                </a:solidFill>
                <a:latin typeface="Menlo" panose="020B0609030804020204" pitchFamily="49" charset="0"/>
              </a:rPr>
              <a:t>np.linalg.norm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(</a:t>
            </a:r>
            <a:r>
              <a:rPr lang="en-GB" sz="1200" dirty="0" err="1">
                <a:solidFill>
                  <a:srgbClr val="E45649"/>
                </a:solidFill>
                <a:latin typeface="Menlo" panose="020B0609030804020204" pitchFamily="49" charset="0"/>
              </a:rPr>
              <a:t>self</a:t>
            </a:r>
            <a:r>
              <a:rPr lang="en-GB" sz="1200" dirty="0" err="1">
                <a:solidFill>
                  <a:srgbClr val="383A42"/>
                </a:solidFill>
                <a:latin typeface="Menlo" panose="020B0609030804020204" pitchFamily="49" charset="0"/>
              </a:rPr>
              <a:t>.pos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 - </a:t>
            </a:r>
            <a:r>
              <a:rPr lang="en-GB" sz="1200" dirty="0" err="1">
                <a:solidFill>
                  <a:srgbClr val="383A42"/>
                </a:solidFill>
                <a:latin typeface="Menlo" panose="020B0609030804020204" pitchFamily="49" charset="0"/>
              </a:rPr>
              <a:t>hist_pos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[</a:t>
            </a:r>
            <a:r>
              <a:rPr lang="en-GB" sz="1200" dirty="0" err="1">
                <a:solidFill>
                  <a:srgbClr val="383A42"/>
                </a:solidFill>
                <a:latin typeface="Menlo" panose="020B0609030804020204" pitchFamily="49" charset="0"/>
              </a:rPr>
              <a:t>lastTDstep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]) &gt;= </a:t>
            </a:r>
            <a:r>
              <a:rPr lang="en-GB" sz="1200" dirty="0">
                <a:solidFill>
                  <a:srgbClr val="986801"/>
                </a:solidFill>
                <a:latin typeface="Menlo" panose="020B0609030804020204" pitchFamily="49" charset="0"/>
              </a:rPr>
              <a:t>0.02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: </a:t>
            </a:r>
            <a:r>
              <a:rPr lang="en-GB" sz="1200" i="1" dirty="0">
                <a:solidFill>
                  <a:srgbClr val="A0A1A7"/>
                </a:solidFill>
                <a:latin typeface="Menlo" panose="020B0609030804020204" pitchFamily="49" charset="0"/>
              </a:rPr>
              <a:t>#if it's moved over 2cm meters from last step </a:t>
            </a:r>
            <a:endParaRPr lang="en-GB" sz="1200" dirty="0">
              <a:solidFill>
                <a:srgbClr val="383A42"/>
              </a:solidFill>
              <a:latin typeface="Menlo" panose="020B0609030804020204" pitchFamily="49" charset="0"/>
            </a:endParaRPr>
          </a:p>
          <a:p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	</a:t>
            </a:r>
            <a:r>
              <a:rPr lang="en-GB" sz="1200" dirty="0" err="1">
                <a:solidFill>
                  <a:srgbClr val="383A42"/>
                </a:solidFill>
                <a:latin typeface="Menlo" panose="020B0609030804020204" pitchFamily="49" charset="0"/>
              </a:rPr>
              <a:t>dt_TD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 = </a:t>
            </a:r>
            <a:r>
              <a:rPr lang="en-GB" sz="1200" dirty="0" err="1">
                <a:solidFill>
                  <a:srgbClr val="E45649"/>
                </a:solidFill>
                <a:latin typeface="Menlo" panose="020B0609030804020204" pitchFamily="49" charset="0"/>
              </a:rPr>
              <a:t>self</a:t>
            </a:r>
            <a:r>
              <a:rPr lang="en-GB" sz="1200" dirty="0" err="1">
                <a:solidFill>
                  <a:srgbClr val="383A42"/>
                </a:solidFill>
                <a:latin typeface="Menlo" panose="020B0609030804020204" pitchFamily="49" charset="0"/>
              </a:rPr>
              <a:t>.t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 - </a:t>
            </a:r>
            <a:r>
              <a:rPr lang="en-GB" sz="1200" dirty="0" err="1">
                <a:solidFill>
                  <a:srgbClr val="383A42"/>
                </a:solidFill>
                <a:latin typeface="Menlo" panose="020B0609030804020204" pitchFamily="49" charset="0"/>
              </a:rPr>
              <a:t>hist_t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[</a:t>
            </a:r>
            <a:r>
              <a:rPr lang="en-GB" sz="1200" dirty="0" err="1">
                <a:solidFill>
                  <a:srgbClr val="383A42"/>
                </a:solidFill>
                <a:latin typeface="Menlo" panose="020B0609030804020204" pitchFamily="49" charset="0"/>
              </a:rPr>
              <a:t>lastTDstep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]</a:t>
            </a:r>
          </a:p>
          <a:p>
            <a:r>
              <a:rPr lang="en-GB" sz="1200" dirty="0">
                <a:solidFill>
                  <a:srgbClr val="E45649"/>
                </a:solidFill>
                <a:latin typeface="Menlo" panose="020B0609030804020204" pitchFamily="49" charset="0"/>
              </a:rPr>
              <a:t>	</a:t>
            </a:r>
            <a:r>
              <a:rPr lang="en-GB" sz="1200" dirty="0" err="1">
                <a:solidFill>
                  <a:srgbClr val="E45649"/>
                </a:solidFill>
                <a:latin typeface="Menlo" panose="020B0609030804020204" pitchFamily="49" charset="0"/>
              </a:rPr>
              <a:t>self</a:t>
            </a:r>
            <a:r>
              <a:rPr lang="en-GB" sz="1200" dirty="0" err="1">
                <a:solidFill>
                  <a:srgbClr val="383A42"/>
                </a:solidFill>
                <a:latin typeface="Menlo" panose="020B0609030804020204" pitchFamily="49" charset="0"/>
              </a:rPr>
              <a:t>.TDLearningStep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(</a:t>
            </a:r>
            <a:r>
              <a:rPr lang="en-GB" sz="1200" dirty="0" err="1">
                <a:solidFill>
                  <a:srgbClr val="986801"/>
                </a:solidFill>
                <a:latin typeface="Menlo" panose="020B0609030804020204" pitchFamily="49" charset="0"/>
              </a:rPr>
              <a:t>pos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200" dirty="0" err="1">
                <a:solidFill>
                  <a:srgbClr val="E45649"/>
                </a:solidFill>
                <a:latin typeface="Menlo" panose="020B0609030804020204" pitchFamily="49" charset="0"/>
              </a:rPr>
              <a:t>self</a:t>
            </a:r>
            <a:r>
              <a:rPr lang="en-GB" sz="1200" dirty="0" err="1">
                <a:solidFill>
                  <a:srgbClr val="383A42"/>
                </a:solidFill>
                <a:latin typeface="Menlo" panose="020B0609030804020204" pitchFamily="49" charset="0"/>
              </a:rPr>
              <a:t>.pos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, </a:t>
            </a:r>
            <a:r>
              <a:rPr lang="en-GB" sz="1200" dirty="0" err="1">
                <a:solidFill>
                  <a:srgbClr val="986801"/>
                </a:solidFill>
                <a:latin typeface="Menlo" panose="020B0609030804020204" pitchFamily="49" charset="0"/>
              </a:rPr>
              <a:t>prevPos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200" dirty="0" err="1">
                <a:solidFill>
                  <a:srgbClr val="383A42"/>
                </a:solidFill>
                <a:latin typeface="Menlo" panose="020B0609030804020204" pitchFamily="49" charset="0"/>
              </a:rPr>
              <a:t>hist_pos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[</a:t>
            </a:r>
            <a:r>
              <a:rPr lang="en-GB" sz="1200" dirty="0" err="1">
                <a:solidFill>
                  <a:srgbClr val="383A42"/>
                </a:solidFill>
                <a:latin typeface="Menlo" panose="020B0609030804020204" pitchFamily="49" charset="0"/>
              </a:rPr>
              <a:t>lastTDstep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], </a:t>
            </a:r>
            <a:r>
              <a:rPr lang="en-GB" sz="1200" dirty="0">
                <a:solidFill>
                  <a:srgbClr val="986801"/>
                </a:solidFill>
                <a:latin typeface="Menlo" panose="020B0609030804020204" pitchFamily="49" charset="0"/>
              </a:rPr>
              <a:t>dt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200" dirty="0" err="1">
                <a:solidFill>
                  <a:srgbClr val="383A42"/>
                </a:solidFill>
                <a:latin typeface="Menlo" panose="020B0609030804020204" pitchFamily="49" charset="0"/>
              </a:rPr>
              <a:t>dt_TD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, </a:t>
            </a:r>
            <a:r>
              <a:rPr lang="en-GB" sz="1200" dirty="0">
                <a:solidFill>
                  <a:srgbClr val="986801"/>
                </a:solidFill>
                <a:latin typeface="Menlo" panose="020B0609030804020204" pitchFamily="49" charset="0"/>
              </a:rPr>
              <a:t>tau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200" dirty="0" err="1">
                <a:solidFill>
                  <a:srgbClr val="E45649"/>
                </a:solidFill>
                <a:latin typeface="Menlo" panose="020B0609030804020204" pitchFamily="49" charset="0"/>
              </a:rPr>
              <a:t>self</a:t>
            </a:r>
            <a:r>
              <a:rPr lang="en-GB" sz="1200" dirty="0" err="1">
                <a:solidFill>
                  <a:srgbClr val="383A42"/>
                </a:solidFill>
                <a:latin typeface="Menlo" panose="020B0609030804020204" pitchFamily="49" charset="0"/>
              </a:rPr>
              <a:t>.tau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, </a:t>
            </a:r>
            <a:r>
              <a:rPr lang="en-GB" sz="1200" dirty="0">
                <a:solidFill>
                  <a:srgbClr val="986801"/>
                </a:solidFill>
                <a:latin typeface="Menlo" panose="020B0609030804020204" pitchFamily="49" charset="0"/>
              </a:rPr>
              <a:t>alpha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=alpha_)</a:t>
            </a:r>
          </a:p>
          <a:p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	</a:t>
            </a:r>
            <a:r>
              <a:rPr lang="en-GB" sz="1200" dirty="0" err="1">
                <a:solidFill>
                  <a:srgbClr val="383A42"/>
                </a:solidFill>
                <a:latin typeface="Menlo" panose="020B0609030804020204" pitchFamily="49" charset="0"/>
              </a:rPr>
              <a:t>lastTDstep</a:t>
            </a:r>
            <a:r>
              <a:rPr lang="en-GB" sz="1200" dirty="0">
                <a:solidFill>
                  <a:srgbClr val="383A42"/>
                </a:solidFill>
                <a:latin typeface="Menlo" panose="020B0609030804020204" pitchFamily="49" charset="0"/>
              </a:rPr>
              <a:t> = </a:t>
            </a:r>
            <a:r>
              <a:rPr lang="en-GB" sz="1200" dirty="0" err="1">
                <a:solidFill>
                  <a:srgbClr val="383A42"/>
                </a:solidFill>
                <a:latin typeface="Menlo" panose="020B0609030804020204" pitchFamily="49" charset="0"/>
              </a:rPr>
              <a:t>i</a:t>
            </a:r>
            <a:endParaRPr lang="en-GB" sz="1200" b="0" dirty="0">
              <a:solidFill>
                <a:srgbClr val="383A42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98107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5478A987-2D45-5445-83D6-905F7A485A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6240" y="4797152"/>
            <a:ext cx="2232248" cy="223224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7E8C987-5D86-E241-BD77-7F61E33AB2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5520" y="4753744"/>
            <a:ext cx="2232248" cy="22322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B9F8300-270B-B447-86FC-0E4229EE6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582741"/>
            <a:ext cx="12210015" cy="686019"/>
          </a:xfrm>
        </p:spPr>
        <p:txBody>
          <a:bodyPr>
            <a:normAutofit/>
          </a:bodyPr>
          <a:lstStyle/>
          <a:p>
            <a:r>
              <a:rPr lang="en-GB" dirty="0"/>
              <a:t>Fixed numerical instabilities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727815-3171-FF4C-A614-873BDCDB06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381" y="1268760"/>
            <a:ext cx="4513215" cy="372626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FF64373-7771-734B-B4D3-B5F6D8F1B6D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0543" t="9991" r="8656" b="9015"/>
          <a:stretch/>
        </p:blipFill>
        <p:spPr>
          <a:xfrm>
            <a:off x="7132025" y="998883"/>
            <a:ext cx="4076544" cy="408630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CA728BF-1DE6-6F4A-865A-C0874D69FCB6}"/>
              </a:ext>
            </a:extLst>
          </p:cNvPr>
          <p:cNvSpPr txBox="1"/>
          <p:nvPr/>
        </p:nvSpPr>
        <p:spPr>
          <a:xfrm>
            <a:off x="10660046" y="5550545"/>
            <a:ext cx="14582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Place fields arranged by x-location </a:t>
            </a:r>
          </a:p>
        </p:txBody>
      </p:sp>
    </p:spTree>
    <p:extLst>
      <p:ext uri="{BB962C8B-B14F-4D97-AF65-F5344CB8AC3E}">
        <p14:creationId xmlns:p14="http://schemas.microsoft.com/office/powerpoint/2010/main" val="531436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F8300-270B-B447-86FC-0E4229EE6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582741"/>
            <a:ext cx="12210015" cy="686019"/>
          </a:xfrm>
        </p:spPr>
        <p:txBody>
          <a:bodyPr>
            <a:normAutofit/>
          </a:bodyPr>
          <a:lstStyle/>
          <a:p>
            <a:r>
              <a:rPr lang="en-GB" dirty="0"/>
              <a:t>I’m confident in loop maze results now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E9A8E0B-8A60-7844-8E18-930B102BCA04}"/>
              </a:ext>
            </a:extLst>
          </p:cNvPr>
          <p:cNvSpPr txBox="1"/>
          <p:nvPr/>
        </p:nvSpPr>
        <p:spPr>
          <a:xfrm>
            <a:off x="119336" y="1237108"/>
            <a:ext cx="602568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Rat runs for 100 minutes in ’loop’ maze. </a:t>
            </a: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TD learning step every 2cm </a:t>
            </a: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Turn down rotational velocity so rat moves up and down maze 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30FC464-C7EE-9547-BD24-E09F1BF469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063" t="-1545" r="23750" b="-1545"/>
          <a:stretch/>
        </p:blipFill>
        <p:spPr>
          <a:xfrm>
            <a:off x="-456728" y="2780928"/>
            <a:ext cx="9002468" cy="92333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7FEF028-0FF5-9442-A3A9-5A61C1E60A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555"/>
          <a:stretch/>
        </p:blipFill>
        <p:spPr>
          <a:xfrm>
            <a:off x="8256240" y="980728"/>
            <a:ext cx="3672408" cy="388843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CD39871-FB59-CD46-864D-1B629C9250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464840" y="4647845"/>
            <a:ext cx="14688390" cy="220325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B9981EDE-CE69-F842-8477-09A651F566D8}"/>
              </a:ext>
            </a:extLst>
          </p:cNvPr>
          <p:cNvSpPr txBox="1"/>
          <p:nvPr/>
        </p:nvSpPr>
        <p:spPr>
          <a:xfrm>
            <a:off x="253218" y="4017838"/>
            <a:ext cx="377859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algn="l">
              <a:buFont typeface="Wingdings" pitchFamily="2" charset="2"/>
              <a:buChar char="ü"/>
            </a:pP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Grid cells primarily one dimensional</a:t>
            </a:r>
          </a:p>
          <a:p>
            <a:pPr marL="285750" indent="-285750" algn="l">
              <a:buFont typeface="Wingdings" pitchFamily="2" charset="2"/>
              <a:buChar char="ü"/>
            </a:pP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“End cells”</a:t>
            </a:r>
          </a:p>
          <a:p>
            <a:pPr marL="285750" indent="-285750" algn="l">
              <a:buFont typeface="Wingdings" pitchFamily="2" charset="2"/>
              <a:buChar char="ü"/>
            </a:pP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Boundary cells </a:t>
            </a:r>
          </a:p>
        </p:txBody>
      </p:sp>
    </p:spTree>
    <p:extLst>
      <p:ext uri="{BB962C8B-B14F-4D97-AF65-F5344CB8AC3E}">
        <p14:creationId xmlns:p14="http://schemas.microsoft.com/office/powerpoint/2010/main" val="32557137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19AEAB9C-20DF-7B46-8F17-D42BE92AA06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-1364798" y="4676001"/>
            <a:ext cx="14450046" cy="2167506"/>
          </a:xfrm>
          <a:prstGeom prst="rect">
            <a:avLst/>
          </a:prstGeom>
          <a:effectLst/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8BF9337-246A-F443-A237-37B5AC63A8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063" t="-1545" r="23750" b="-1545"/>
          <a:stretch/>
        </p:blipFill>
        <p:spPr>
          <a:xfrm>
            <a:off x="1603772" y="1052736"/>
            <a:ext cx="9002468" cy="923330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C14F751-8648-084F-9F88-AB819B7E33D9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4"/>
          <a:stretch>
            <a:fillRect/>
          </a:stretch>
        </p:blipFill>
        <p:spPr>
          <a:xfrm>
            <a:off x="-1364798" y="1844824"/>
            <a:ext cx="14450046" cy="2167507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DEF1E5D-D6E3-934B-A297-4B5D2092E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Comparison of loop open to loop closed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9BCBD54-259C-8140-9505-21DE07D5AEF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25174" r="25174"/>
          <a:stretch/>
        </p:blipFill>
        <p:spPr>
          <a:xfrm>
            <a:off x="1603772" y="4012331"/>
            <a:ext cx="9002468" cy="923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7631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937852-1680-C142-AFE3-90E8A3C81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Torus 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DF7CE5-9BE0-6C4A-9324-F705D4AF8600}"/>
              </a:ext>
            </a:extLst>
          </p:cNvPr>
          <p:cNvSpPr txBox="1"/>
          <p:nvPr/>
        </p:nvSpPr>
        <p:spPr>
          <a:xfrm>
            <a:off x="551384" y="6444044"/>
            <a:ext cx="9364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Probably need to filter grids by “</a:t>
            </a:r>
            <a:r>
              <a:rPr lang="en-GB" dirty="0" err="1">
                <a:solidFill>
                  <a:schemeClr val="bg1">
                    <a:lumMod val="60000"/>
                    <a:lumOff val="40000"/>
                  </a:schemeClr>
                </a:solidFill>
              </a:rPr>
              <a:t>griddyness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” and group into period modules. Then this would work.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39139AE-A3C9-2E4D-82F0-35905BE4E4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2104" y="692696"/>
            <a:ext cx="4093970" cy="277946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46ABD7A-3A53-6B4C-8879-B4A8242F20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2104" y="3605973"/>
            <a:ext cx="4093970" cy="284328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29FCB91-D657-654D-BF2D-8E1FC9758D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360" y="1340768"/>
            <a:ext cx="6362700" cy="1778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ABFF9B8-EDC0-2C45-B60E-FE4CEF0FE14C}"/>
              </a:ext>
            </a:extLst>
          </p:cNvPr>
          <p:cNvSpPr txBox="1"/>
          <p:nvPr/>
        </p:nvSpPr>
        <p:spPr>
          <a:xfrm>
            <a:off x="1199456" y="4110717"/>
            <a:ext cx="43460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Similar grid cells 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  <a:sym typeface="Wingdings" pitchFamily="2" charset="2"/>
              </a:rPr>
              <a:t> top 6 PCAs  UMAP 3D</a:t>
            </a:r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6480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9DCF27-4B26-6240-9ED1-682C0C6AFF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65" y="510733"/>
            <a:ext cx="12210015" cy="686019"/>
          </a:xfrm>
        </p:spPr>
        <p:txBody>
          <a:bodyPr/>
          <a:lstStyle/>
          <a:p>
            <a:r>
              <a:rPr lang="en-GB" dirty="0"/>
              <a:t>Loop opening/closing experiment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A83B6DD-A989-FA46-857B-EFCEBC8BA219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rcRect/>
          <a:stretch/>
        </p:blipFill>
        <p:spPr>
          <a:xfrm>
            <a:off x="-808032" y="1110726"/>
            <a:ext cx="13816800" cy="703633"/>
          </a:xfr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E354FE7C-0683-814F-A9B3-5C048028C564}"/>
              </a:ext>
            </a:extLst>
          </p:cNvPr>
          <p:cNvGrpSpPr/>
          <p:nvPr/>
        </p:nvGrpSpPr>
        <p:grpSpPr>
          <a:xfrm>
            <a:off x="-816768" y="1700808"/>
            <a:ext cx="13825536" cy="5248207"/>
            <a:chOff x="-4561184" y="557057"/>
            <a:chExt cx="20740999" cy="6287234"/>
          </a:xfrm>
        </p:grpSpPr>
        <p:pic>
          <p:nvPicPr>
            <p:cNvPr id="6" name="Content Placeholder 4">
              <a:extLst>
                <a:ext uri="{FF2B5EF4-FFF2-40B4-BE49-F238E27FC236}">
                  <a16:creationId xmlns:a16="http://schemas.microsoft.com/office/drawing/2014/main" id="{1777EE8D-5587-2A4F-AF1A-FF2AD50B1F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-4561182" y="557057"/>
              <a:ext cx="20729696" cy="1055679"/>
            </a:xfrm>
            <a:prstGeom prst="rect">
              <a:avLst/>
            </a:prstGeom>
          </p:spPr>
        </p:pic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5EA93A05-95E5-4142-AEAA-9BEABE313FC8}"/>
                </a:ext>
              </a:extLst>
            </p:cNvPr>
            <p:cNvGrpSpPr/>
            <p:nvPr/>
          </p:nvGrpSpPr>
          <p:grpSpPr>
            <a:xfrm>
              <a:off x="-4561182" y="1414019"/>
              <a:ext cx="20729696" cy="1928151"/>
              <a:chOff x="-4561182" y="1414019"/>
              <a:chExt cx="20729696" cy="1928151"/>
            </a:xfrm>
          </p:grpSpPr>
          <p:pic>
            <p:nvPicPr>
              <p:cNvPr id="7" name="Content Placeholder 4">
                <a:extLst>
                  <a:ext uri="{FF2B5EF4-FFF2-40B4-BE49-F238E27FC236}">
                    <a16:creationId xmlns:a16="http://schemas.microsoft.com/office/drawing/2014/main" id="{5A350EFD-0771-6B47-9A5D-FEEF609435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rcRect/>
              <a:stretch/>
            </p:blipFill>
            <p:spPr>
              <a:xfrm>
                <a:off x="-4561182" y="1414019"/>
                <a:ext cx="20729696" cy="1055678"/>
              </a:xfrm>
              <a:prstGeom prst="rect">
                <a:avLst/>
              </a:prstGeom>
            </p:spPr>
          </p:pic>
          <p:pic>
            <p:nvPicPr>
              <p:cNvPr id="8" name="Content Placeholder 4">
                <a:extLst>
                  <a:ext uri="{FF2B5EF4-FFF2-40B4-BE49-F238E27FC236}">
                    <a16:creationId xmlns:a16="http://schemas.microsoft.com/office/drawing/2014/main" id="{45193974-8628-CE4B-81CD-10FB67A5F5C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rcRect/>
              <a:stretch/>
            </p:blipFill>
            <p:spPr>
              <a:xfrm>
                <a:off x="-4561175" y="2286492"/>
                <a:ext cx="20729677" cy="1055678"/>
              </a:xfrm>
              <a:prstGeom prst="rect">
                <a:avLst/>
              </a:prstGeom>
            </p:spPr>
          </p:pic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9087E2C5-BBAA-9942-BDE3-6AA3252D7707}"/>
                </a:ext>
              </a:extLst>
            </p:cNvPr>
            <p:cNvGrpSpPr/>
            <p:nvPr/>
          </p:nvGrpSpPr>
          <p:grpSpPr>
            <a:xfrm>
              <a:off x="-4561184" y="3143453"/>
              <a:ext cx="20729686" cy="1928150"/>
              <a:chOff x="-4561184" y="3143453"/>
              <a:chExt cx="20729686" cy="1928150"/>
            </a:xfrm>
          </p:grpSpPr>
          <p:pic>
            <p:nvPicPr>
              <p:cNvPr id="9" name="Content Placeholder 4">
                <a:extLst>
                  <a:ext uri="{FF2B5EF4-FFF2-40B4-BE49-F238E27FC236}">
                    <a16:creationId xmlns:a16="http://schemas.microsoft.com/office/drawing/2014/main" id="{6FE10F80-5DC5-BC4F-843E-987B04160B0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rcRect/>
              <a:stretch/>
            </p:blipFill>
            <p:spPr>
              <a:xfrm>
                <a:off x="-4561175" y="3143453"/>
                <a:ext cx="20729677" cy="1055677"/>
              </a:xfrm>
              <a:prstGeom prst="rect">
                <a:avLst/>
              </a:prstGeom>
            </p:spPr>
          </p:pic>
          <p:pic>
            <p:nvPicPr>
              <p:cNvPr id="10" name="Content Placeholder 4">
                <a:extLst>
                  <a:ext uri="{FF2B5EF4-FFF2-40B4-BE49-F238E27FC236}">
                    <a16:creationId xmlns:a16="http://schemas.microsoft.com/office/drawing/2014/main" id="{C8CF5946-DE06-F84F-9BDB-4B240CBB553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rcRect/>
              <a:stretch/>
            </p:blipFill>
            <p:spPr>
              <a:xfrm>
                <a:off x="-4561184" y="4015926"/>
                <a:ext cx="20729677" cy="1055677"/>
              </a:xfrm>
              <a:prstGeom prst="rect">
                <a:avLst/>
              </a:prstGeom>
            </p:spPr>
          </p:pic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2DB57534-1A5E-DB4A-BEA3-5801C68A6EF0}"/>
                </a:ext>
              </a:extLst>
            </p:cNvPr>
            <p:cNvGrpSpPr/>
            <p:nvPr/>
          </p:nvGrpSpPr>
          <p:grpSpPr>
            <a:xfrm>
              <a:off x="-4555513" y="4916142"/>
              <a:ext cx="20735328" cy="1928149"/>
              <a:chOff x="-4555513" y="4916142"/>
              <a:chExt cx="20735328" cy="1928149"/>
            </a:xfrm>
          </p:grpSpPr>
          <p:pic>
            <p:nvPicPr>
              <p:cNvPr id="11" name="Content Placeholder 4">
                <a:extLst>
                  <a:ext uri="{FF2B5EF4-FFF2-40B4-BE49-F238E27FC236}">
                    <a16:creationId xmlns:a16="http://schemas.microsoft.com/office/drawing/2014/main" id="{A0F3251F-1C6A-AE41-AB08-D27126A27E9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rcRect/>
              <a:stretch/>
            </p:blipFill>
            <p:spPr>
              <a:xfrm>
                <a:off x="-4555513" y="4916142"/>
                <a:ext cx="20729657" cy="1055677"/>
              </a:xfrm>
              <a:prstGeom prst="rect">
                <a:avLst/>
              </a:prstGeom>
            </p:spPr>
          </p:pic>
          <p:pic>
            <p:nvPicPr>
              <p:cNvPr id="12" name="Content Placeholder 4">
                <a:extLst>
                  <a:ext uri="{FF2B5EF4-FFF2-40B4-BE49-F238E27FC236}">
                    <a16:creationId xmlns:a16="http://schemas.microsoft.com/office/drawing/2014/main" id="{AAE86DC0-959F-2942-BE8E-19AC6C277B9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rcRect/>
              <a:stretch/>
            </p:blipFill>
            <p:spPr>
              <a:xfrm>
                <a:off x="-4549842" y="5788615"/>
                <a:ext cx="20729657" cy="1055676"/>
              </a:xfrm>
              <a:prstGeom prst="rect">
                <a:avLst/>
              </a:prstGeom>
            </p:spPr>
          </p:pic>
        </p:grpSp>
      </p:grp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836539A-188C-974A-B280-C12F9468463C}"/>
              </a:ext>
            </a:extLst>
          </p:cNvPr>
          <p:cNvCxnSpPr>
            <a:cxnSpLocks/>
          </p:cNvCxnSpPr>
          <p:nvPr/>
        </p:nvCxnSpPr>
        <p:spPr>
          <a:xfrm>
            <a:off x="9048328" y="3933056"/>
            <a:ext cx="3024336" cy="0"/>
          </a:xfrm>
          <a:prstGeom prst="line">
            <a:avLst/>
          </a:prstGeom>
          <a:ln w="3810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95FA9F8-798D-2B46-AB19-0667ED5975FD}"/>
              </a:ext>
            </a:extLst>
          </p:cNvPr>
          <p:cNvCxnSpPr>
            <a:cxnSpLocks/>
          </p:cNvCxnSpPr>
          <p:nvPr/>
        </p:nvCxnSpPr>
        <p:spPr>
          <a:xfrm>
            <a:off x="9048328" y="5373216"/>
            <a:ext cx="3024336" cy="0"/>
          </a:xfrm>
          <a:prstGeom prst="line">
            <a:avLst/>
          </a:prstGeom>
          <a:ln w="3810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95A97411-6309-454B-BD8D-4EAC8A6A4D02}"/>
              </a:ext>
            </a:extLst>
          </p:cNvPr>
          <p:cNvSpPr txBox="1"/>
          <p:nvPr/>
        </p:nvSpPr>
        <p:spPr>
          <a:xfrm>
            <a:off x="9552384" y="4098933"/>
            <a:ext cx="17924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Loop door opens </a:t>
            </a: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(10 mins)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A320B60-0D0D-464D-801E-6EAB8EB0CA50}"/>
              </a:ext>
            </a:extLst>
          </p:cNvPr>
          <p:cNvSpPr txBox="1"/>
          <p:nvPr/>
        </p:nvSpPr>
        <p:spPr>
          <a:xfrm>
            <a:off x="9624392" y="1691516"/>
            <a:ext cx="23957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Closed loop exploration</a:t>
            </a: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(1hr)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84D3357-D077-6E45-8D7F-69811F980E0F}"/>
              </a:ext>
            </a:extLst>
          </p:cNvPr>
          <p:cNvSpPr txBox="1"/>
          <p:nvPr/>
        </p:nvSpPr>
        <p:spPr>
          <a:xfrm>
            <a:off x="9552384" y="5543098"/>
            <a:ext cx="23088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Loop door closes again</a:t>
            </a: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(10mins)</a:t>
            </a:r>
          </a:p>
        </p:txBody>
      </p:sp>
    </p:spTree>
    <p:extLst>
      <p:ext uri="{BB962C8B-B14F-4D97-AF65-F5344CB8AC3E}">
        <p14:creationId xmlns:p14="http://schemas.microsoft.com/office/powerpoint/2010/main" val="40508542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C1C5BFF-26CF-914D-A9B5-837651845882}"/>
              </a:ext>
            </a:extLst>
          </p:cNvPr>
          <p:cNvSpPr txBox="1"/>
          <p:nvPr/>
        </p:nvSpPr>
        <p:spPr>
          <a:xfrm>
            <a:off x="-9007" y="809417"/>
            <a:ext cx="12369704" cy="707886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rPr>
              <a:t>Place cells and grid cells 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2789A5-652D-3645-BF2F-28B620F76CA5}"/>
              </a:ext>
            </a:extLst>
          </p:cNvPr>
          <p:cNvSpPr txBox="1"/>
          <p:nvPr/>
        </p:nvSpPr>
        <p:spPr>
          <a:xfrm>
            <a:off x="9120336" y="3429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8FD609B-A5B0-C146-B044-DE0A5E1AB5CB}"/>
              </a:ext>
            </a:extLst>
          </p:cNvPr>
          <p:cNvSpPr/>
          <p:nvPr/>
        </p:nvSpPr>
        <p:spPr>
          <a:xfrm>
            <a:off x="4248472" y="1744940"/>
            <a:ext cx="3791744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agent.alpha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0.2</a:t>
            </a:r>
            <a:endParaRPr lang="en-GB" sz="11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agent.gamma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0.99</a:t>
            </a:r>
            <a:endParaRPr lang="en-GB" sz="11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agent.dx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>
                <a:solidFill>
                  <a:srgbClr val="383A42"/>
                </a:solidFill>
                <a:latin typeface="Menlo" panose="020B0609030804020204" pitchFamily="49" charset="0"/>
              </a:rPr>
              <a:t>=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0.1</a:t>
            </a:r>
            <a:endParaRPr lang="en-GB" sz="11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GB" sz="1100" dirty="0">
                <a:solidFill>
                  <a:srgbClr val="A626A4"/>
                </a:solidFill>
                <a:latin typeface="Menlo" panose="020B0609030804020204" pitchFamily="49" charset="0"/>
              </a:rPr>
              <a:t>for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>
                <a:solidFill>
                  <a:srgbClr val="A626A4"/>
                </a:solidFill>
                <a:latin typeface="Menlo" panose="020B0609030804020204" pitchFamily="49" charset="0"/>
              </a:rPr>
              <a:t>in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tqdm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GB" sz="1100" dirty="0">
                <a:solidFill>
                  <a:srgbClr val="0184BC"/>
                </a:solidFill>
                <a:latin typeface="Menlo" panose="020B0609030804020204" pitchFamily="49" charset="0"/>
              </a:rPr>
              <a:t>range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GB" sz="1100" dirty="0">
                <a:solidFill>
                  <a:srgbClr val="986801"/>
                </a:solidFill>
                <a:latin typeface="Menlo" panose="020B0609030804020204" pitchFamily="49" charset="0"/>
              </a:rPr>
              <a:t>100000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)):</a:t>
            </a:r>
          </a:p>
          <a:p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  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agent.movementPolicyUpdate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()</a:t>
            </a:r>
          </a:p>
          <a:p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    </a:t>
            </a:r>
            <a:r>
              <a:rPr lang="en-GB" sz="1100" dirty="0" err="1">
                <a:solidFill>
                  <a:srgbClr val="000000"/>
                </a:solidFill>
                <a:latin typeface="Menlo" panose="020B0609030804020204" pitchFamily="49" charset="0"/>
              </a:rPr>
              <a:t>agent.TDLearningStep</a:t>
            </a:r>
            <a:r>
              <a:rPr lang="en-GB" sz="1100" dirty="0">
                <a:solidFill>
                  <a:srgbClr val="000000"/>
                </a:solidFill>
                <a:latin typeface="Menlo" panose="020B0609030804020204" pitchFamily="49" charset="0"/>
              </a:rPr>
              <a:t>()</a:t>
            </a:r>
            <a:endParaRPr lang="en-GB" sz="1100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94ECC2A5-9DE0-9947-A777-E5DBE094F91E}"/>
              </a:ext>
            </a:extLst>
          </p:cNvPr>
          <p:cNvGrpSpPr/>
          <p:nvPr/>
        </p:nvGrpSpPr>
        <p:grpSpPr>
          <a:xfrm>
            <a:off x="143709" y="3212976"/>
            <a:ext cx="4800163" cy="3024336"/>
            <a:chOff x="143709" y="3212976"/>
            <a:chExt cx="4800163" cy="3024336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6AD27E17-9E7B-8147-9A27-43904C6C921B}"/>
                </a:ext>
              </a:extLst>
            </p:cNvPr>
            <p:cNvGrpSpPr/>
            <p:nvPr/>
          </p:nvGrpSpPr>
          <p:grpSpPr>
            <a:xfrm>
              <a:off x="143709" y="3604448"/>
              <a:ext cx="4800163" cy="2632864"/>
              <a:chOff x="143709" y="3851756"/>
              <a:chExt cx="4800163" cy="2632864"/>
            </a:xfrm>
          </p:grpSpPr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1219DF58-A4AB-0749-A88D-DAF235FEAC6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483187" y="4023935"/>
                <a:ext cx="2460685" cy="2460685"/>
              </a:xfrm>
              <a:prstGeom prst="rect">
                <a:avLst/>
              </a:prstGeom>
            </p:spPr>
          </p:pic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AF0FDB19-FD69-3B4C-9684-1C533CFC6A8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/>
              <a:stretch/>
            </p:blipFill>
            <p:spPr>
              <a:xfrm>
                <a:off x="143709" y="4023935"/>
                <a:ext cx="2460685" cy="2460685"/>
              </a:xfrm>
              <a:prstGeom prst="rect">
                <a:avLst/>
              </a:prstGeom>
            </p:spPr>
          </p:pic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1D7FBBD-F56C-3942-A9EF-5C0967148F1E}"/>
                  </a:ext>
                </a:extLst>
              </p:cNvPr>
              <p:cNvSpPr txBox="1"/>
              <p:nvPr/>
            </p:nvSpPr>
            <p:spPr>
              <a:xfrm>
                <a:off x="1055440" y="3851756"/>
                <a:ext cx="107930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l-GR" dirty="0">
                    <a:solidFill>
                      <a:schemeClr val="bg1">
                        <a:lumMod val="60000"/>
                        <a:lumOff val="40000"/>
                      </a:schemeClr>
                    </a:solidFill>
                  </a:rPr>
                  <a:t>γ </a:t>
                </a:r>
                <a:r>
                  <a:rPr lang="en-GB" dirty="0">
                    <a:solidFill>
                      <a:schemeClr val="bg1">
                        <a:lumMod val="60000"/>
                        <a:lumOff val="40000"/>
                      </a:schemeClr>
                    </a:solidFill>
                  </a:rPr>
                  <a:t>= 0.9</a:t>
                </a:r>
                <a:endParaRPr lang="en-US" dirty="0">
                  <a:solidFill>
                    <a:schemeClr val="bg1">
                      <a:lumMod val="60000"/>
                      <a:lumOff val="40000"/>
                    </a:schemeClr>
                  </a:solidFill>
                </a:endParaRP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B5FAA2BB-3203-7C41-A960-2C2B93691AD5}"/>
                  </a:ext>
                </a:extLst>
              </p:cNvPr>
              <p:cNvSpPr txBox="1"/>
              <p:nvPr/>
            </p:nvSpPr>
            <p:spPr>
              <a:xfrm>
                <a:off x="3215680" y="3851756"/>
                <a:ext cx="139615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l-GR" dirty="0">
                    <a:solidFill>
                      <a:schemeClr val="bg1">
                        <a:lumMod val="60000"/>
                        <a:lumOff val="40000"/>
                      </a:schemeClr>
                    </a:solidFill>
                  </a:rPr>
                  <a:t>γ </a:t>
                </a:r>
                <a:r>
                  <a:rPr lang="en-GB" dirty="0">
                    <a:solidFill>
                      <a:schemeClr val="bg1">
                        <a:lumMod val="60000"/>
                        <a:lumOff val="40000"/>
                      </a:schemeClr>
                    </a:solidFill>
                  </a:rPr>
                  <a:t>= 0.999</a:t>
                </a:r>
                <a:endParaRPr lang="en-US" dirty="0">
                  <a:solidFill>
                    <a:schemeClr val="bg1">
                      <a:lumMod val="60000"/>
                      <a:lumOff val="40000"/>
                    </a:schemeClr>
                  </a:solidFill>
                </a:endParaRPr>
              </a:p>
            </p:txBody>
          </p:sp>
        </p:grp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1C9EDA76-52CB-0041-B4C2-7514740C5053}"/>
                </a:ext>
              </a:extLst>
            </p:cNvPr>
            <p:cNvSpPr/>
            <p:nvPr/>
          </p:nvSpPr>
          <p:spPr>
            <a:xfrm>
              <a:off x="1165305" y="3212976"/>
              <a:ext cx="2903359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fig, </a:t>
              </a:r>
              <a:r>
                <a:rPr lang="en-GB" sz="1100" dirty="0" err="1">
                  <a:solidFill>
                    <a:srgbClr val="000000"/>
                  </a:solidFill>
                  <a:latin typeface="Menlo" panose="020B0609030804020204" pitchFamily="49" charset="0"/>
                </a:rPr>
                <a:t>ax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 </a:t>
              </a:r>
              <a:r>
                <a:rPr lang="en-GB" sz="1100" dirty="0">
                  <a:solidFill>
                    <a:srgbClr val="383A42"/>
                  </a:solidFill>
                  <a:latin typeface="Menlo" panose="020B0609030804020204" pitchFamily="49" charset="0"/>
                </a:rPr>
                <a:t>=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 </a:t>
              </a:r>
              <a:r>
                <a:rPr lang="en-GB" sz="1100" dirty="0" err="1">
                  <a:solidFill>
                    <a:srgbClr val="000000"/>
                  </a:solidFill>
                  <a:latin typeface="Menlo" panose="020B0609030804020204" pitchFamily="49" charset="0"/>
                </a:rPr>
                <a:t>agent.plotPlaceField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()</a:t>
              </a:r>
              <a:endParaRPr lang="en-GB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F5A30AB2-DA70-E843-9ECF-D96CACB6B7B9}"/>
              </a:ext>
            </a:extLst>
          </p:cNvPr>
          <p:cNvSpPr txBox="1"/>
          <p:nvPr/>
        </p:nvSpPr>
        <p:spPr>
          <a:xfrm>
            <a:off x="205358" y="6086325"/>
            <a:ext cx="50030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Place cells leak over barrier since positions on either side of the barrier can map to same state rep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24AD3D68-F265-6A42-8E12-5F69F5A477AD}"/>
              </a:ext>
            </a:extLst>
          </p:cNvPr>
          <p:cNvGrpSpPr/>
          <p:nvPr/>
        </p:nvGrpSpPr>
        <p:grpSpPr>
          <a:xfrm>
            <a:off x="5375920" y="3212976"/>
            <a:ext cx="6336703" cy="3599098"/>
            <a:chOff x="5375920" y="3212976"/>
            <a:chExt cx="6336703" cy="3599098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72089E7C-8A82-4640-B2EA-4DC7E7234AFC}"/>
                </a:ext>
              </a:extLst>
            </p:cNvPr>
            <p:cNvSpPr/>
            <p:nvPr/>
          </p:nvSpPr>
          <p:spPr>
            <a:xfrm>
              <a:off x="7032104" y="3212976"/>
              <a:ext cx="2903359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fig, </a:t>
              </a:r>
              <a:r>
                <a:rPr lang="en-GB" sz="1100" dirty="0" err="1">
                  <a:solidFill>
                    <a:srgbClr val="000000"/>
                  </a:solidFill>
                  <a:latin typeface="Menlo" panose="020B0609030804020204" pitchFamily="49" charset="0"/>
                </a:rPr>
                <a:t>ax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 </a:t>
              </a:r>
              <a:r>
                <a:rPr lang="en-GB" sz="1100" dirty="0">
                  <a:solidFill>
                    <a:srgbClr val="383A42"/>
                  </a:solidFill>
                  <a:latin typeface="Menlo" panose="020B0609030804020204" pitchFamily="49" charset="0"/>
                </a:rPr>
                <a:t>=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 </a:t>
              </a:r>
              <a:r>
                <a:rPr lang="en-GB" sz="1100" dirty="0" err="1">
                  <a:solidFill>
                    <a:srgbClr val="000000"/>
                  </a:solidFill>
                  <a:latin typeface="Menlo" panose="020B0609030804020204" pitchFamily="49" charset="0"/>
                </a:rPr>
                <a:t>agent.plotGridField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()</a:t>
              </a:r>
              <a:endParaRPr lang="en-GB" sz="1100" b="0" dirty="0">
                <a:solidFill>
                  <a:srgbClr val="000000"/>
                </a:solidFill>
                <a:effectLst/>
                <a:latin typeface="Menlo" panose="020B0609030804020204" pitchFamily="49" charset="0"/>
              </a:endParaRPr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A801604E-B5AB-DA44-AFA2-4DD06ED911A5}"/>
                </a:ext>
              </a:extLst>
            </p:cNvPr>
            <p:cNvGrpSpPr/>
            <p:nvPr/>
          </p:nvGrpSpPr>
          <p:grpSpPr>
            <a:xfrm>
              <a:off x="5375920" y="3573016"/>
              <a:ext cx="6336703" cy="3239058"/>
              <a:chOff x="5642284" y="3727340"/>
              <a:chExt cx="5686384" cy="2906642"/>
            </a:xfrm>
          </p:grpSpPr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B6B437E5-C1EC-4948-BCE0-4A47DCBCC2A5}"/>
                  </a:ext>
                </a:extLst>
              </p:cNvPr>
              <p:cNvGrpSpPr/>
              <p:nvPr/>
            </p:nvGrpSpPr>
            <p:grpSpPr>
              <a:xfrm>
                <a:off x="5642284" y="3727340"/>
                <a:ext cx="5682997" cy="1501005"/>
                <a:chOff x="3600530" y="3396343"/>
                <a:chExt cx="6941204" cy="1833326"/>
              </a:xfrm>
            </p:grpSpPr>
            <p:pic>
              <p:nvPicPr>
                <p:cNvPr id="18" name="Picture 17">
                  <a:extLst>
                    <a:ext uri="{FF2B5EF4-FFF2-40B4-BE49-F238E27FC236}">
                      <a16:creationId xmlns:a16="http://schemas.microsoft.com/office/drawing/2014/main" id="{B10F9D6F-F5C3-5842-BB58-370C1FD70C0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rcRect/>
                <a:stretch/>
              </p:blipFill>
              <p:spPr>
                <a:xfrm>
                  <a:off x="3600530" y="3396343"/>
                  <a:ext cx="1828799" cy="1828800"/>
                </a:xfrm>
                <a:prstGeom prst="rect">
                  <a:avLst/>
                </a:prstGeom>
              </p:spPr>
            </p:pic>
            <p:pic>
              <p:nvPicPr>
                <p:cNvPr id="20" name="Picture 19">
                  <a:extLst>
                    <a:ext uri="{FF2B5EF4-FFF2-40B4-BE49-F238E27FC236}">
                      <a16:creationId xmlns:a16="http://schemas.microsoft.com/office/drawing/2014/main" id="{F7E63838-874E-8A4C-80AE-092AE730F87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/>
                <a:srcRect/>
                <a:stretch/>
              </p:blipFill>
              <p:spPr>
                <a:xfrm>
                  <a:off x="5331600" y="3396343"/>
                  <a:ext cx="1828799" cy="1828800"/>
                </a:xfrm>
                <a:prstGeom prst="rect">
                  <a:avLst/>
                </a:prstGeom>
              </p:spPr>
            </p:pic>
            <p:pic>
              <p:nvPicPr>
                <p:cNvPr id="22" name="Picture 21">
                  <a:extLst>
                    <a:ext uri="{FF2B5EF4-FFF2-40B4-BE49-F238E27FC236}">
                      <a16:creationId xmlns:a16="http://schemas.microsoft.com/office/drawing/2014/main" id="{0DD919B1-E38E-644E-BD66-91FF4A06332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/>
                <a:srcRect/>
                <a:stretch/>
              </p:blipFill>
              <p:spPr>
                <a:xfrm>
                  <a:off x="6981866" y="3400870"/>
                  <a:ext cx="1828798" cy="1828799"/>
                </a:xfrm>
                <a:prstGeom prst="rect">
                  <a:avLst/>
                </a:prstGeom>
              </p:spPr>
            </p:pic>
            <p:pic>
              <p:nvPicPr>
                <p:cNvPr id="24" name="Picture 23">
                  <a:extLst>
                    <a:ext uri="{FF2B5EF4-FFF2-40B4-BE49-F238E27FC236}">
                      <a16:creationId xmlns:a16="http://schemas.microsoft.com/office/drawing/2014/main" id="{01632ADD-E9A8-DB43-803F-8119310ECCB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/>
                <a:srcRect/>
                <a:stretch/>
              </p:blipFill>
              <p:spPr>
                <a:xfrm>
                  <a:off x="8712935" y="3396343"/>
                  <a:ext cx="1828799" cy="1828800"/>
                </a:xfrm>
                <a:prstGeom prst="rect">
                  <a:avLst/>
                </a:prstGeom>
              </p:spPr>
            </p:pic>
          </p:grpSp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8A8860F7-8ABD-D64A-966B-9249AE217358}"/>
                  </a:ext>
                </a:extLst>
              </p:cNvPr>
              <p:cNvGrpSpPr/>
              <p:nvPr/>
            </p:nvGrpSpPr>
            <p:grpSpPr>
              <a:xfrm>
                <a:off x="5645671" y="5132977"/>
                <a:ext cx="5682997" cy="1501005"/>
                <a:chOff x="3600530" y="3396343"/>
                <a:chExt cx="6941204" cy="1833326"/>
              </a:xfrm>
            </p:grpSpPr>
            <p:pic>
              <p:nvPicPr>
                <p:cNvPr id="33" name="Picture 32">
                  <a:extLst>
                    <a:ext uri="{FF2B5EF4-FFF2-40B4-BE49-F238E27FC236}">
                      <a16:creationId xmlns:a16="http://schemas.microsoft.com/office/drawing/2014/main" id="{488CEC4F-AF67-EA43-B512-8DE07B58A97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/>
                <a:srcRect/>
                <a:stretch/>
              </p:blipFill>
              <p:spPr>
                <a:xfrm>
                  <a:off x="3600530" y="3396343"/>
                  <a:ext cx="1828799" cy="1828800"/>
                </a:xfrm>
                <a:prstGeom prst="rect">
                  <a:avLst/>
                </a:prstGeom>
              </p:spPr>
            </p:pic>
            <p:pic>
              <p:nvPicPr>
                <p:cNvPr id="34" name="Picture 33">
                  <a:extLst>
                    <a:ext uri="{FF2B5EF4-FFF2-40B4-BE49-F238E27FC236}">
                      <a16:creationId xmlns:a16="http://schemas.microsoft.com/office/drawing/2014/main" id="{AF54E914-5449-A946-84E1-89405749B46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/>
                <a:srcRect/>
                <a:stretch/>
              </p:blipFill>
              <p:spPr>
                <a:xfrm>
                  <a:off x="5331600" y="3396343"/>
                  <a:ext cx="1828799" cy="1828800"/>
                </a:xfrm>
                <a:prstGeom prst="rect">
                  <a:avLst/>
                </a:prstGeom>
              </p:spPr>
            </p:pic>
            <p:pic>
              <p:nvPicPr>
                <p:cNvPr id="35" name="Picture 34">
                  <a:extLst>
                    <a:ext uri="{FF2B5EF4-FFF2-40B4-BE49-F238E27FC236}">
                      <a16:creationId xmlns:a16="http://schemas.microsoft.com/office/drawing/2014/main" id="{80E86F10-0225-3B44-90F1-77EF60B6C02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0"/>
                <a:srcRect/>
                <a:stretch/>
              </p:blipFill>
              <p:spPr>
                <a:xfrm>
                  <a:off x="6981865" y="3400869"/>
                  <a:ext cx="1828799" cy="1828800"/>
                </a:xfrm>
                <a:prstGeom prst="rect">
                  <a:avLst/>
                </a:prstGeom>
              </p:spPr>
            </p:pic>
            <p:pic>
              <p:nvPicPr>
                <p:cNvPr id="36" name="Picture 35">
                  <a:extLst>
                    <a:ext uri="{FF2B5EF4-FFF2-40B4-BE49-F238E27FC236}">
                      <a16:creationId xmlns:a16="http://schemas.microsoft.com/office/drawing/2014/main" id="{B0930BFA-9D63-CA49-B8F5-01EC7FFC958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1"/>
                <a:srcRect/>
                <a:stretch/>
              </p:blipFill>
              <p:spPr>
                <a:xfrm>
                  <a:off x="8712935" y="3396343"/>
                  <a:ext cx="1828799" cy="1828800"/>
                </a:xfrm>
                <a:prstGeom prst="rect">
                  <a:avLst/>
                </a:prstGeom>
              </p:spPr>
            </p:pic>
          </p:grpSp>
        </p:grpSp>
      </p:grpSp>
    </p:spTree>
    <p:extLst>
      <p:ext uri="{BB962C8B-B14F-4D97-AF65-F5344CB8AC3E}">
        <p14:creationId xmlns:p14="http://schemas.microsoft.com/office/powerpoint/2010/main" val="383592103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3F1B6-835A-2841-A3D1-C6DD07A87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336" y="654749"/>
            <a:ext cx="12210015" cy="686019"/>
          </a:xfrm>
        </p:spPr>
        <p:txBody>
          <a:bodyPr/>
          <a:lstStyle/>
          <a:p>
            <a:r>
              <a:rPr lang="en-GB" dirty="0"/>
              <a:t>Theta modulation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65A83143-C81A-A047-801A-C24C63EA4877}"/>
              </a:ext>
            </a:extLst>
          </p:cNvPr>
          <p:cNvGrpSpPr/>
          <p:nvPr/>
        </p:nvGrpSpPr>
        <p:grpSpPr>
          <a:xfrm>
            <a:off x="191344" y="1844824"/>
            <a:ext cx="3168352" cy="2376264"/>
            <a:chOff x="3647728" y="1772816"/>
            <a:chExt cx="3168352" cy="2376264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EC82B81F-3041-4A47-AED6-4966E0874AC8}"/>
                </a:ext>
              </a:extLst>
            </p:cNvPr>
            <p:cNvSpPr/>
            <p:nvPr/>
          </p:nvSpPr>
          <p:spPr>
            <a:xfrm>
              <a:off x="4439816" y="1772816"/>
              <a:ext cx="2376264" cy="2376264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BD917FF8-1BAB-D841-8ECA-C285AF78F46E}"/>
                </a:ext>
              </a:extLst>
            </p:cNvPr>
            <p:cNvGrpSpPr/>
            <p:nvPr/>
          </p:nvGrpSpPr>
          <p:grpSpPr>
            <a:xfrm>
              <a:off x="3647728" y="3669027"/>
              <a:ext cx="2520280" cy="381860"/>
              <a:chOff x="3791744" y="3308987"/>
              <a:chExt cx="2520280" cy="381860"/>
            </a:xfrm>
          </p:grpSpPr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C3CDC41E-35DA-734D-AF88-68034077C0A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791744" y="3429000"/>
                <a:ext cx="1728192" cy="261847"/>
              </a:xfrm>
              <a:prstGeom prst="line">
                <a:avLst/>
              </a:prstGeom>
              <a:ln w="19050">
                <a:solidFill>
                  <a:schemeClr val="bg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0DA86A44-D2BB-554F-888E-84872CC5CB5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519936" y="3308987"/>
                <a:ext cx="792088" cy="120013"/>
              </a:xfrm>
              <a:prstGeom prst="line">
                <a:avLst/>
              </a:prstGeom>
              <a:ln w="19050">
                <a:solidFill>
                  <a:schemeClr val="bg1"/>
                </a:solidFill>
                <a:prstDash val="sysDot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CBBC66F0-D99D-664E-A1D7-259A242D026C}"/>
                  </a:ext>
                </a:extLst>
              </p:cNvPr>
              <p:cNvGrpSpPr/>
              <p:nvPr/>
            </p:nvGrpSpPr>
            <p:grpSpPr>
              <a:xfrm>
                <a:off x="5485029" y="3376447"/>
                <a:ext cx="105105" cy="105105"/>
                <a:chOff x="4439816" y="5622337"/>
                <a:chExt cx="360040" cy="360040"/>
              </a:xfrm>
            </p:grpSpPr>
            <p:cxnSp>
              <p:nvCxnSpPr>
                <p:cNvPr id="13" name="Straight Connector 12">
                  <a:extLst>
                    <a:ext uri="{FF2B5EF4-FFF2-40B4-BE49-F238E27FC236}">
                      <a16:creationId xmlns:a16="http://schemas.microsoft.com/office/drawing/2014/main" id="{71F8CA89-8301-5049-AB43-4E3B841E500A}"/>
                    </a:ext>
                  </a:extLst>
                </p:cNvPr>
                <p:cNvCxnSpPr/>
                <p:nvPr/>
              </p:nvCxnSpPr>
              <p:spPr>
                <a:xfrm flipH="1" flipV="1">
                  <a:off x="4439816" y="5661248"/>
                  <a:ext cx="360040" cy="288032"/>
                </a:xfrm>
                <a:prstGeom prst="line">
                  <a:avLst/>
                </a:prstGeom>
                <a:ln w="3810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Straight Connector 13">
                  <a:extLst>
                    <a:ext uri="{FF2B5EF4-FFF2-40B4-BE49-F238E27FC236}">
                      <a16:creationId xmlns:a16="http://schemas.microsoft.com/office/drawing/2014/main" id="{A8878FAD-379D-5D4D-9B83-5124125DE78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 flipH="1" flipV="1">
                  <a:off x="4433331" y="5658341"/>
                  <a:ext cx="360040" cy="288032"/>
                </a:xfrm>
                <a:prstGeom prst="line">
                  <a:avLst/>
                </a:prstGeom>
                <a:ln w="3810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714B54F-86F4-4D4D-8B18-BA0B82E04D26}"/>
                </a:ext>
              </a:extLst>
            </p:cNvPr>
            <p:cNvGrpSpPr/>
            <p:nvPr/>
          </p:nvGrpSpPr>
          <p:grpSpPr>
            <a:xfrm rot="521255">
              <a:off x="5599279" y="2910657"/>
              <a:ext cx="105105" cy="105105"/>
              <a:chOff x="4439816" y="5622337"/>
              <a:chExt cx="360040" cy="360040"/>
            </a:xfrm>
          </p:grpSpPr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9109D313-22AB-9E47-9B74-7B06757440F3}"/>
                  </a:ext>
                </a:extLst>
              </p:cNvPr>
              <p:cNvCxnSpPr/>
              <p:nvPr/>
            </p:nvCxnSpPr>
            <p:spPr>
              <a:xfrm flipH="1" flipV="1">
                <a:off x="4439816" y="5661248"/>
                <a:ext cx="360040" cy="288032"/>
              </a:xfrm>
              <a:prstGeom prst="line">
                <a:avLst/>
              </a:prstGeom>
              <a:ln w="38100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DFAEBB57-35ED-E243-AF1A-6E5320143E97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 flipH="1" flipV="1">
                <a:off x="4433331" y="5658341"/>
                <a:ext cx="360040" cy="288032"/>
              </a:xfrm>
              <a:prstGeom prst="line">
                <a:avLst/>
              </a:prstGeom>
              <a:ln w="38100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F54AFED3-9CA1-9749-834F-5A598658FCCD}"/>
                </a:ext>
              </a:extLst>
            </p:cNvPr>
            <p:cNvCxnSpPr>
              <a:stCxn id="6" idx="2"/>
            </p:cNvCxnSpPr>
            <p:nvPr/>
          </p:nvCxnSpPr>
          <p:spPr>
            <a:xfrm>
              <a:off x="4439816" y="2960948"/>
              <a:ext cx="1186238" cy="0"/>
            </a:xfrm>
            <a:prstGeom prst="line">
              <a:avLst/>
            </a:prstGeom>
            <a:ln w="25400">
              <a:solidFill>
                <a:schemeClr val="accent1">
                  <a:lumMod val="5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13EF4B6B-BA9B-174B-BB80-7163FFB74196}"/>
                </a:ext>
              </a:extLst>
            </p:cNvPr>
            <p:cNvCxnSpPr/>
            <p:nvPr/>
          </p:nvCxnSpPr>
          <p:spPr>
            <a:xfrm flipV="1">
              <a:off x="5349630" y="2960948"/>
              <a:ext cx="300330" cy="828092"/>
            </a:xfrm>
            <a:prstGeom prst="line">
              <a:avLst/>
            </a:prstGeom>
            <a:ln w="19050">
              <a:solidFill>
                <a:srgbClr val="0070C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06AAD9BF-6558-1A4D-A5F0-7B63A4B22BC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656898" y="2960948"/>
              <a:ext cx="115066" cy="768085"/>
            </a:xfrm>
            <a:prstGeom prst="line">
              <a:avLst/>
            </a:prstGeom>
            <a:ln w="19050">
              <a:solidFill>
                <a:srgbClr val="0070C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138A1FD1-E5E3-0C46-A6A6-CFE4FAE75D1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375920" y="3729033"/>
              <a:ext cx="396044" cy="60007"/>
            </a:xfrm>
            <a:prstGeom prst="line">
              <a:avLst/>
            </a:prstGeom>
            <a:ln w="25400">
              <a:solidFill>
                <a:srgbClr val="0070C0"/>
              </a:solidFill>
              <a:prstDash val="solid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9E1D0177-C702-8C4F-8D69-D30A52767400}"/>
              </a:ext>
            </a:extLst>
          </p:cNvPr>
          <p:cNvSpPr txBox="1"/>
          <p:nvPr/>
        </p:nvSpPr>
        <p:spPr>
          <a:xfrm>
            <a:off x="3575720" y="2708920"/>
            <a:ext cx="185659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2000" dirty="0">
                <a:solidFill>
                  <a:schemeClr val="bg1"/>
                </a:solidFill>
              </a:rPr>
              <a:t>Preferred phase</a:t>
            </a:r>
          </a:p>
          <a:p>
            <a:pPr algn="ctr"/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1200" dirty="0">
                <a:solidFill>
                  <a:schemeClr val="bg1"/>
                </a:solidFill>
              </a:rPr>
              <a:t>(neuron </a:t>
            </a:r>
            <a:r>
              <a:rPr lang="en-GB" sz="1200" dirty="0" err="1">
                <a:solidFill>
                  <a:schemeClr val="bg1"/>
                </a:solidFill>
              </a:rPr>
              <a:t>i</a:t>
            </a:r>
            <a:r>
              <a:rPr lang="en-GB" sz="1200" dirty="0">
                <a:solidFill>
                  <a:schemeClr val="bg1"/>
                </a:solidFill>
              </a:rPr>
              <a:t>) 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7EEB8F79-82A6-854C-9EF4-6D14B0086196}"/>
              </a:ext>
            </a:extLst>
          </p:cNvPr>
          <p:cNvGrpSpPr/>
          <p:nvPr/>
        </p:nvGrpSpPr>
        <p:grpSpPr>
          <a:xfrm>
            <a:off x="9912424" y="2667521"/>
            <a:ext cx="1656184" cy="473447"/>
            <a:chOff x="9912424" y="2667521"/>
            <a:chExt cx="1656184" cy="473447"/>
          </a:xfrm>
        </p:grpSpPr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F678D942-889D-0246-AF29-4D42EF0F2B62}"/>
                </a:ext>
              </a:extLst>
            </p:cNvPr>
            <p:cNvCxnSpPr>
              <a:cxnSpLocks/>
            </p:cNvCxnSpPr>
            <p:nvPr/>
          </p:nvCxnSpPr>
          <p:spPr>
            <a:xfrm rot="540000" flipH="1">
              <a:off x="10562752" y="2667521"/>
              <a:ext cx="396044" cy="60007"/>
            </a:xfrm>
            <a:prstGeom prst="line">
              <a:avLst/>
            </a:prstGeom>
            <a:ln w="25400">
              <a:solidFill>
                <a:srgbClr val="0070C0"/>
              </a:solidFill>
              <a:prstDash val="solid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A22AAD0-3B02-924D-8F55-AE472341BFB5}"/>
                </a:ext>
              </a:extLst>
            </p:cNvPr>
            <p:cNvCxnSpPr/>
            <p:nvPr/>
          </p:nvCxnSpPr>
          <p:spPr>
            <a:xfrm>
              <a:off x="10166346" y="3140968"/>
              <a:ext cx="1186238" cy="0"/>
            </a:xfrm>
            <a:prstGeom prst="line">
              <a:avLst/>
            </a:prstGeom>
            <a:ln w="25400">
              <a:solidFill>
                <a:schemeClr val="accent1">
                  <a:lumMod val="5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E9725689-1EF6-5C43-843B-1085A9F054DA}"/>
                </a:ext>
              </a:extLst>
            </p:cNvPr>
            <p:cNvCxnSpPr>
              <a:cxnSpLocks/>
            </p:cNvCxnSpPr>
            <p:nvPr/>
          </p:nvCxnSpPr>
          <p:spPr>
            <a:xfrm>
              <a:off x="9912424" y="2924944"/>
              <a:ext cx="1656184" cy="0"/>
            </a:xfrm>
            <a:prstGeom prst="line">
              <a:avLst/>
            </a:prstGeom>
            <a:ln w="22225">
              <a:solidFill>
                <a:schemeClr val="bg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0" name="Picture 49">
            <a:extLst>
              <a:ext uri="{FF2B5EF4-FFF2-40B4-BE49-F238E27FC236}">
                <a16:creationId xmlns:a16="http://schemas.microsoft.com/office/drawing/2014/main" id="{0F79B8C0-5F83-A94D-BB61-2F268B7BFC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0296" y="1340768"/>
            <a:ext cx="1075625" cy="1048956"/>
          </a:xfrm>
          <a:prstGeom prst="rect">
            <a:avLst/>
          </a:prstGeom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id="{DDA11AA8-F660-2740-A03E-8B8A4E5AAA19}"/>
              </a:ext>
            </a:extLst>
          </p:cNvPr>
          <p:cNvSpPr txBox="1"/>
          <p:nvPr/>
        </p:nvSpPr>
        <p:spPr>
          <a:xfrm>
            <a:off x="3926816" y="1911074"/>
            <a:ext cx="17379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2000" dirty="0">
                <a:solidFill>
                  <a:schemeClr val="bg1"/>
                </a:solidFill>
              </a:rPr>
              <a:t>Theta phase = 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ECDA080D-E7DE-1A42-9E4D-D7B81E14EE57}"/>
              </a:ext>
            </a:extLst>
          </p:cNvPr>
          <p:cNvSpPr txBox="1"/>
          <p:nvPr/>
        </p:nvSpPr>
        <p:spPr>
          <a:xfrm>
            <a:off x="3711212" y="4156135"/>
            <a:ext cx="15511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2000" dirty="0">
                <a:solidFill>
                  <a:schemeClr val="bg1"/>
                </a:solidFill>
              </a:rPr>
              <a:t>Firing rate = </a:t>
            </a:r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5396AEEE-37A9-D049-9900-08DFF1886F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9156" y="1810117"/>
            <a:ext cx="2679700" cy="533400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1F29FA59-10C6-A548-BEEF-AF1BF1EF8A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25900" y="2372494"/>
            <a:ext cx="6629400" cy="1104900"/>
          </a:xfrm>
          <a:prstGeom prst="rect">
            <a:avLst/>
          </a:prstGeom>
        </p:spPr>
      </p:pic>
      <p:sp>
        <p:nvSpPr>
          <p:cNvPr id="68" name="TextBox 67">
            <a:extLst>
              <a:ext uri="{FF2B5EF4-FFF2-40B4-BE49-F238E27FC236}">
                <a16:creationId xmlns:a16="http://schemas.microsoft.com/office/drawing/2014/main" id="{BCAED24F-4A63-3E44-8B8D-4D3180EC3764}"/>
              </a:ext>
            </a:extLst>
          </p:cNvPr>
          <p:cNvSpPr txBox="1"/>
          <p:nvPr/>
        </p:nvSpPr>
        <p:spPr>
          <a:xfrm>
            <a:off x="6216069" y="4889479"/>
            <a:ext cx="211217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Place cell firing rate</a:t>
            </a: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( = 1 in centre of cell)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E29DDEF-6909-7C41-A05A-EFA4F97EE473}"/>
              </a:ext>
            </a:extLst>
          </p:cNvPr>
          <p:cNvSpPr txBox="1"/>
          <p:nvPr/>
        </p:nvSpPr>
        <p:spPr>
          <a:xfrm>
            <a:off x="8474619" y="4889478"/>
            <a:ext cx="30219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Theta modulation, </a:t>
            </a: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(=1 at preferred theta phase) </a:t>
            </a:r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49371CB4-A80B-C546-9022-198D8B42AA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51152" y="5592217"/>
            <a:ext cx="1217256" cy="429071"/>
          </a:xfrm>
          <a:prstGeom prst="rect">
            <a:avLst/>
          </a:prstGeom>
        </p:spPr>
      </p:pic>
      <p:sp>
        <p:nvSpPr>
          <p:cNvPr id="72" name="TextBox 71">
            <a:extLst>
              <a:ext uri="{FF2B5EF4-FFF2-40B4-BE49-F238E27FC236}">
                <a16:creationId xmlns:a16="http://schemas.microsoft.com/office/drawing/2014/main" id="{02A35D40-27EC-5A42-B305-6F00DBF4DA11}"/>
              </a:ext>
            </a:extLst>
          </p:cNvPr>
          <p:cNvSpPr txBox="1"/>
          <p:nvPr/>
        </p:nvSpPr>
        <p:spPr>
          <a:xfrm>
            <a:off x="5236980" y="4725144"/>
            <a:ext cx="1291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20Hz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7F845112-CA99-9143-BE12-AAC4C93A09F2}"/>
              </a:ext>
            </a:extLst>
          </p:cNvPr>
          <p:cNvSpPr txBox="1"/>
          <p:nvPr/>
        </p:nvSpPr>
        <p:spPr>
          <a:xfrm>
            <a:off x="8474618" y="6044365"/>
            <a:ext cx="1083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l-GR" dirty="0" err="1">
                <a:solidFill>
                  <a:schemeClr val="bg1">
                    <a:lumMod val="60000"/>
                    <a:lumOff val="40000"/>
                  </a:schemeClr>
                </a:solidFill>
              </a:rPr>
              <a:t>σ</a:t>
            </a:r>
            <a:r>
              <a:rPr lang="el-GR" baseline="-25000" dirty="0" err="1">
                <a:solidFill>
                  <a:schemeClr val="bg1">
                    <a:lumMod val="60000"/>
                    <a:lumOff val="40000"/>
                  </a:schemeClr>
                </a:solidFill>
              </a:rPr>
              <a:t>θ</a:t>
            </a:r>
            <a:r>
              <a:rPr lang="en-GB" baseline="-25000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= </a:t>
            </a:r>
            <a:r>
              <a:rPr lang="el-GR" dirty="0">
                <a:solidFill>
                  <a:schemeClr val="bg1">
                    <a:lumMod val="60000"/>
                    <a:lumOff val="40000"/>
                  </a:schemeClr>
                </a:solidFill>
              </a:rPr>
              <a:t>π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/3</a:t>
            </a:r>
            <a:endParaRPr lang="en-GB" baseline="-25000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75" name="Picture 74">
            <a:extLst>
              <a:ext uri="{FF2B5EF4-FFF2-40B4-BE49-F238E27FC236}">
                <a16:creationId xmlns:a16="http://schemas.microsoft.com/office/drawing/2014/main" id="{FD56F6CB-AD8E-584D-A6A8-86FA5F43806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62342" y="3969256"/>
            <a:ext cx="4762500" cy="825500"/>
          </a:xfrm>
          <a:prstGeom prst="rect">
            <a:avLst/>
          </a:prstGeom>
        </p:spPr>
      </p:pic>
      <p:sp>
        <p:nvSpPr>
          <p:cNvPr id="76" name="TextBox 75">
            <a:extLst>
              <a:ext uri="{FF2B5EF4-FFF2-40B4-BE49-F238E27FC236}">
                <a16:creationId xmlns:a16="http://schemas.microsoft.com/office/drawing/2014/main" id="{86CA5416-025D-5F4E-83BE-C92A0F59DAF4}"/>
              </a:ext>
            </a:extLst>
          </p:cNvPr>
          <p:cNvSpPr txBox="1"/>
          <p:nvPr/>
        </p:nvSpPr>
        <p:spPr>
          <a:xfrm rot="21139485">
            <a:off x="98875" y="3728934"/>
            <a:ext cx="1025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Rat path 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F29D432E-7331-7442-ABC5-717EB0BE8529}"/>
              </a:ext>
            </a:extLst>
          </p:cNvPr>
          <p:cNvSpPr txBox="1"/>
          <p:nvPr/>
        </p:nvSpPr>
        <p:spPr>
          <a:xfrm>
            <a:off x="1624507" y="1497380"/>
            <a:ext cx="1231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rgbClr val="66C3A4"/>
                </a:solidFill>
              </a:rPr>
              <a:t>Place field </a:t>
            </a:r>
          </a:p>
        </p:txBody>
      </p:sp>
    </p:spTree>
    <p:extLst>
      <p:ext uri="{BB962C8B-B14F-4D97-AF65-F5344CB8AC3E}">
        <p14:creationId xmlns:p14="http://schemas.microsoft.com/office/powerpoint/2010/main" val="244754900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3F1B6-835A-2841-A3D1-C6DD07A87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336" y="654749"/>
            <a:ext cx="12210015" cy="686019"/>
          </a:xfrm>
        </p:spPr>
        <p:txBody>
          <a:bodyPr/>
          <a:lstStyle/>
          <a:p>
            <a:r>
              <a:rPr lang="en-GB" dirty="0"/>
              <a:t>Phase precession </a:t>
            </a: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793FF281-022F-DB44-8710-FCC6CD20D2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998887" y="2711649"/>
            <a:ext cx="22487991" cy="1119194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E8F21FF4-DB4D-B642-A336-BB1667B058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998887" y="2116952"/>
            <a:ext cx="22487991" cy="1119194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DCD40629-D1ED-5B45-93F6-DA58092AE8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998887" y="1539805"/>
            <a:ext cx="22487991" cy="1119194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C51A8D76-00A3-C245-B0D1-92DCB017E8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4998887" y="962658"/>
            <a:ext cx="22487991" cy="1119194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1D180B24-8E2A-6242-A7A3-6663AECAFC91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2495600" y="3551220"/>
            <a:ext cx="7344816" cy="1105123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A0F07095-1A4A-5D4D-B7B4-3A10138CA7F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4747" t="17413" r="41822" b="34809"/>
          <a:stretch/>
        </p:blipFill>
        <p:spPr>
          <a:xfrm>
            <a:off x="4417233" y="4653030"/>
            <a:ext cx="3766999" cy="2016330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7E2AC68E-88DF-2A48-B5D6-0C50AB952B44}"/>
              </a:ext>
            </a:extLst>
          </p:cNvPr>
          <p:cNvSpPr txBox="1"/>
          <p:nvPr/>
        </p:nvSpPr>
        <p:spPr>
          <a:xfrm>
            <a:off x="9875978" y="1466431"/>
            <a:ext cx="17117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Threshold gaussian place fields</a:t>
            </a:r>
          </a:p>
        </p:txBody>
      </p:sp>
    </p:spTree>
    <p:extLst>
      <p:ext uri="{BB962C8B-B14F-4D97-AF65-F5344CB8AC3E}">
        <p14:creationId xmlns:p14="http://schemas.microsoft.com/office/powerpoint/2010/main" val="192750908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3F1B6-835A-2841-A3D1-C6DD07A87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336" y="654749"/>
            <a:ext cx="12210015" cy="686019"/>
          </a:xfrm>
        </p:spPr>
        <p:txBody>
          <a:bodyPr/>
          <a:lstStyle/>
          <a:p>
            <a:r>
              <a:rPr lang="en-GB" dirty="0"/>
              <a:t>Theta sweeps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B0B698-744D-B144-A059-7A4E0157CB2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19336" y="2924944"/>
            <a:ext cx="11836148" cy="178090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DD32932-8FDF-5646-8807-B49E4391D0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219779" y="1458910"/>
            <a:ext cx="26888243" cy="133818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1CD91FF-B136-7F47-B273-4BC30C8FE7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260" t="20018" r="74801" b="35942"/>
          <a:stretch/>
        </p:blipFill>
        <p:spPr>
          <a:xfrm>
            <a:off x="1415480" y="4833692"/>
            <a:ext cx="3960440" cy="1584176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9101E54-A233-124E-9A27-214278323EEC}"/>
              </a:ext>
            </a:extLst>
          </p:cNvPr>
          <p:cNvCxnSpPr>
            <a:cxnSpLocks/>
          </p:cNvCxnSpPr>
          <p:nvPr/>
        </p:nvCxnSpPr>
        <p:spPr>
          <a:xfrm flipV="1">
            <a:off x="1487488" y="4067908"/>
            <a:ext cx="1378804" cy="73977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9F2C557-10CE-9B43-A148-0EDF35409C29}"/>
              </a:ext>
            </a:extLst>
          </p:cNvPr>
          <p:cNvCxnSpPr>
            <a:cxnSpLocks/>
          </p:cNvCxnSpPr>
          <p:nvPr/>
        </p:nvCxnSpPr>
        <p:spPr>
          <a:xfrm flipH="1" flipV="1">
            <a:off x="3089031" y="4073769"/>
            <a:ext cx="2286889" cy="75992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919DA831-0205-BD4B-BCD2-842DE1A4BA47}"/>
              </a:ext>
            </a:extLst>
          </p:cNvPr>
          <p:cNvPicPr>
            <a:picLocks/>
          </p:cNvPicPr>
          <p:nvPr/>
        </p:nvPicPr>
        <p:blipFill rotWithShape="1">
          <a:blip r:embed="rId2"/>
          <a:srcRect l="78831" t="18538" r="18880" b="33525"/>
          <a:stretch/>
        </p:blipFill>
        <p:spPr>
          <a:xfrm>
            <a:off x="7032104" y="4833692"/>
            <a:ext cx="3960440" cy="1584176"/>
          </a:xfrm>
          <a:prstGeom prst="rect">
            <a:avLst/>
          </a:prstGeom>
        </p:spPr>
      </p:pic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1B61E6D-5289-4E42-AC13-68991E088797}"/>
              </a:ext>
            </a:extLst>
          </p:cNvPr>
          <p:cNvCxnSpPr>
            <a:cxnSpLocks/>
          </p:cNvCxnSpPr>
          <p:nvPr/>
        </p:nvCxnSpPr>
        <p:spPr>
          <a:xfrm flipH="1" flipV="1">
            <a:off x="9696400" y="4067909"/>
            <a:ext cx="1296144" cy="76578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759EB13-1BA8-234A-BD8D-20EDCC973AB0}"/>
              </a:ext>
            </a:extLst>
          </p:cNvPr>
          <p:cNvCxnSpPr>
            <a:cxnSpLocks/>
          </p:cNvCxnSpPr>
          <p:nvPr/>
        </p:nvCxnSpPr>
        <p:spPr>
          <a:xfrm flipV="1">
            <a:off x="7032104" y="4067908"/>
            <a:ext cx="2448272" cy="76578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123989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3F1B6-835A-2841-A3D1-C6DD07A87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336" y="654749"/>
            <a:ext cx="12210015" cy="686019"/>
          </a:xfrm>
        </p:spPr>
        <p:txBody>
          <a:bodyPr/>
          <a:lstStyle/>
          <a:p>
            <a:r>
              <a:rPr lang="en-GB" dirty="0"/>
              <a:t>Inhomogeneous Poisson spike train sampling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2EF753-5B96-F146-8CAF-CA592883E00C}"/>
              </a:ext>
            </a:extLst>
          </p:cNvPr>
          <p:cNvSpPr txBox="1"/>
          <p:nvPr/>
        </p:nvSpPr>
        <p:spPr>
          <a:xfrm>
            <a:off x="150299" y="1196752"/>
            <a:ext cx="43392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Simulation saves firing rate. </a:t>
            </a: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Spike train sampling and STDP done post hoc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2F7A118-0531-B247-BE35-EA257455F990}"/>
              </a:ext>
            </a:extLst>
          </p:cNvPr>
          <p:cNvGrpSpPr/>
          <p:nvPr/>
        </p:nvGrpSpPr>
        <p:grpSpPr>
          <a:xfrm>
            <a:off x="-1032792" y="1700808"/>
            <a:ext cx="11075242" cy="5544616"/>
            <a:chOff x="-888776" y="2060499"/>
            <a:chExt cx="9997595" cy="5005112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2D6B75D6-FBC5-C043-B269-94AC78DBB4C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/>
            <a:stretch/>
          </p:blipFill>
          <p:spPr>
            <a:xfrm>
              <a:off x="-888776" y="2780928"/>
              <a:ext cx="9997595" cy="4284683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8CB2819C-2BC9-2E48-97AA-4F635F6C6E9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2899" t="6806" r="33693" b="14978"/>
            <a:stretch/>
          </p:blipFill>
          <p:spPr>
            <a:xfrm>
              <a:off x="-72007" y="2060499"/>
              <a:ext cx="8472263" cy="987173"/>
            </a:xfrm>
            <a:prstGeom prst="rect">
              <a:avLst/>
            </a:prstGeom>
          </p:spPr>
        </p:pic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08A954D6-2BBA-264D-8AA2-B0B5A36631EE}"/>
                </a:ext>
              </a:extLst>
            </p:cNvPr>
            <p:cNvSpPr/>
            <p:nvPr/>
          </p:nvSpPr>
          <p:spPr>
            <a:xfrm>
              <a:off x="335360" y="3309897"/>
              <a:ext cx="252000" cy="3215447"/>
            </a:xfrm>
            <a:prstGeom prst="rect">
              <a:avLst/>
            </a:prstGeom>
            <a:noFill/>
            <a:ln w="25400">
              <a:solidFill>
                <a:srgbClr val="FD8D6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5F139E4-4A94-2148-83E3-F5BC11752448}"/>
              </a:ext>
            </a:extLst>
          </p:cNvPr>
          <p:cNvGrpSpPr/>
          <p:nvPr/>
        </p:nvGrpSpPr>
        <p:grpSpPr>
          <a:xfrm>
            <a:off x="9107816" y="2138852"/>
            <a:ext cx="3084184" cy="4453790"/>
            <a:chOff x="9107816" y="2443104"/>
            <a:chExt cx="2700000" cy="4149538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5670F9BC-8B99-5644-8F19-FA9E1007577A}"/>
                </a:ext>
              </a:extLst>
            </p:cNvPr>
            <p:cNvGrpSpPr/>
            <p:nvPr/>
          </p:nvGrpSpPr>
          <p:grpSpPr>
            <a:xfrm>
              <a:off x="9160486" y="3048021"/>
              <a:ext cx="2552138" cy="3544621"/>
              <a:chOff x="8760296" y="3007985"/>
              <a:chExt cx="2552138" cy="3544621"/>
            </a:xfrm>
          </p:grpSpPr>
          <p:pic>
            <p:nvPicPr>
              <p:cNvPr id="25" name="Picture 24">
                <a:extLst>
                  <a:ext uri="{FF2B5EF4-FFF2-40B4-BE49-F238E27FC236}">
                    <a16:creationId xmlns:a16="http://schemas.microsoft.com/office/drawing/2014/main" id="{AC89ABF3-FF97-5145-8CED-71DECE83F7F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10559" r="8913"/>
              <a:stretch/>
            </p:blipFill>
            <p:spPr>
              <a:xfrm>
                <a:off x="8760296" y="3309897"/>
                <a:ext cx="2552138" cy="3215448"/>
              </a:xfrm>
              <a:prstGeom prst="rect">
                <a:avLst/>
              </a:prstGeom>
            </p:spPr>
          </p:pic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082CB921-1FC0-054F-9AB5-BBFCB39C4019}"/>
                  </a:ext>
                </a:extLst>
              </p:cNvPr>
              <p:cNvSpPr/>
              <p:nvPr/>
            </p:nvSpPr>
            <p:spPr>
              <a:xfrm>
                <a:off x="8802818" y="3309897"/>
                <a:ext cx="2509616" cy="3242709"/>
              </a:xfrm>
              <a:prstGeom prst="rect">
                <a:avLst/>
              </a:prstGeom>
              <a:noFill/>
              <a:ln w="25400">
                <a:solidFill>
                  <a:srgbClr val="FD8D6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E2C2118B-203E-4F4E-99AD-63D69FA4E816}"/>
                  </a:ext>
                </a:extLst>
              </p:cNvPr>
              <p:cNvSpPr txBox="1"/>
              <p:nvPr/>
            </p:nvSpPr>
            <p:spPr>
              <a:xfrm>
                <a:off x="8770960" y="3007985"/>
                <a:ext cx="250961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GB" sz="1200" dirty="0">
                    <a:solidFill>
                      <a:srgbClr val="FD8D62"/>
                    </a:solidFill>
                  </a:rPr>
                  <a:t>Zoom in </a:t>
                </a:r>
                <a:r>
                  <a:rPr lang="en-GB" sz="1200" i="1" dirty="0">
                    <a:solidFill>
                      <a:srgbClr val="FD8D62"/>
                    </a:solidFill>
                  </a:rPr>
                  <a:t>and </a:t>
                </a:r>
                <a:r>
                  <a:rPr lang="en-GB" sz="1200" dirty="0">
                    <a:solidFill>
                      <a:srgbClr val="FD8D62"/>
                    </a:solidFill>
                  </a:rPr>
                  <a:t>increase spike rate 10x</a:t>
                </a:r>
                <a:endParaRPr lang="en-GB" sz="1200" i="1" dirty="0">
                  <a:solidFill>
                    <a:srgbClr val="FD8D62"/>
                  </a:solidFill>
                </a:endParaRPr>
              </a:p>
            </p:txBody>
          </p:sp>
        </p:grpSp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1244418F-F026-6242-80FF-B8A996714FF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107816" y="2443104"/>
              <a:ext cx="2700000" cy="4062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181251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3F1B6-835A-2841-A3D1-C6DD07A87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336" y="654749"/>
            <a:ext cx="12210015" cy="686019"/>
          </a:xfrm>
        </p:spPr>
        <p:txBody>
          <a:bodyPr/>
          <a:lstStyle/>
          <a:p>
            <a:r>
              <a:rPr lang="en-GB" dirty="0"/>
              <a:t>Online-STDP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2EF753-5B96-F146-8CAF-CA592883E00C}"/>
              </a:ext>
            </a:extLst>
          </p:cNvPr>
          <p:cNvSpPr txBox="1"/>
          <p:nvPr/>
        </p:nvSpPr>
        <p:spPr>
          <a:xfrm>
            <a:off x="150299" y="1196752"/>
            <a:ext cx="58291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I haven’t really looked into this. I’m probably making mistakes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EEBA8DF-8A3C-B64D-AA59-F012346EFA75}"/>
              </a:ext>
            </a:extLst>
          </p:cNvPr>
          <p:cNvCxnSpPr/>
          <p:nvPr/>
        </p:nvCxnSpPr>
        <p:spPr>
          <a:xfrm>
            <a:off x="2495600" y="2564904"/>
            <a:ext cx="6624736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70EA8DB-E684-2449-A2E3-4B3CE686942C}"/>
              </a:ext>
            </a:extLst>
          </p:cNvPr>
          <p:cNvCxnSpPr/>
          <p:nvPr/>
        </p:nvCxnSpPr>
        <p:spPr>
          <a:xfrm>
            <a:off x="2495600" y="3140968"/>
            <a:ext cx="6624736" cy="0"/>
          </a:xfrm>
          <a:prstGeom prst="line">
            <a:avLst/>
          </a:prstGeom>
          <a:ln w="25400">
            <a:solidFill>
              <a:srgbClr val="8DA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B8EFB79-CAEE-E045-AB4E-24F8BCC4E10D}"/>
              </a:ext>
            </a:extLst>
          </p:cNvPr>
          <p:cNvCxnSpPr/>
          <p:nvPr/>
        </p:nvCxnSpPr>
        <p:spPr>
          <a:xfrm>
            <a:off x="2495600" y="3717032"/>
            <a:ext cx="6624736" cy="0"/>
          </a:xfrm>
          <a:prstGeom prst="line">
            <a:avLst/>
          </a:prstGeom>
          <a:ln w="25400">
            <a:solidFill>
              <a:srgbClr val="FD8D6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4760D37-5CCD-4747-B1B9-F2E37AB32AE6}"/>
              </a:ext>
            </a:extLst>
          </p:cNvPr>
          <p:cNvCxnSpPr/>
          <p:nvPr/>
        </p:nvCxnSpPr>
        <p:spPr>
          <a:xfrm>
            <a:off x="3143672" y="2204864"/>
            <a:ext cx="0" cy="360040"/>
          </a:xfrm>
          <a:prstGeom prst="line">
            <a:avLst/>
          </a:prstGeom>
          <a:ln w="50800" cap="flat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B95A7E5-79D7-EE40-919A-E253E4635C35}"/>
              </a:ext>
            </a:extLst>
          </p:cNvPr>
          <p:cNvCxnSpPr/>
          <p:nvPr/>
        </p:nvCxnSpPr>
        <p:spPr>
          <a:xfrm>
            <a:off x="4055158" y="2204864"/>
            <a:ext cx="0" cy="360040"/>
          </a:xfrm>
          <a:prstGeom prst="line">
            <a:avLst/>
          </a:prstGeom>
          <a:ln w="50800" cap="flat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4E843CA-5A66-6F45-9D5D-EB0625782046}"/>
              </a:ext>
            </a:extLst>
          </p:cNvPr>
          <p:cNvCxnSpPr/>
          <p:nvPr/>
        </p:nvCxnSpPr>
        <p:spPr>
          <a:xfrm>
            <a:off x="4511824" y="2204864"/>
            <a:ext cx="0" cy="360040"/>
          </a:xfrm>
          <a:prstGeom prst="line">
            <a:avLst/>
          </a:prstGeom>
          <a:ln w="50800" cap="flat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806FC70-C276-F04E-8E68-14122C4B87C1}"/>
              </a:ext>
            </a:extLst>
          </p:cNvPr>
          <p:cNvCxnSpPr/>
          <p:nvPr/>
        </p:nvCxnSpPr>
        <p:spPr>
          <a:xfrm>
            <a:off x="4295800" y="2780928"/>
            <a:ext cx="0" cy="360040"/>
          </a:xfrm>
          <a:prstGeom prst="line">
            <a:avLst/>
          </a:prstGeom>
          <a:ln w="50800" cap="flat">
            <a:solidFill>
              <a:srgbClr val="8DA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75BBA5A-47F5-CC4B-B6B2-012767D18DF6}"/>
              </a:ext>
            </a:extLst>
          </p:cNvPr>
          <p:cNvCxnSpPr/>
          <p:nvPr/>
        </p:nvCxnSpPr>
        <p:spPr>
          <a:xfrm>
            <a:off x="5189418" y="2780928"/>
            <a:ext cx="0" cy="360040"/>
          </a:xfrm>
          <a:prstGeom prst="line">
            <a:avLst/>
          </a:prstGeom>
          <a:ln w="50800" cap="flat">
            <a:solidFill>
              <a:srgbClr val="8DA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162A3AF5-5336-7842-B69E-40A0353ECA51}"/>
              </a:ext>
            </a:extLst>
          </p:cNvPr>
          <p:cNvCxnSpPr/>
          <p:nvPr/>
        </p:nvCxnSpPr>
        <p:spPr>
          <a:xfrm>
            <a:off x="6512527" y="2780928"/>
            <a:ext cx="0" cy="360040"/>
          </a:xfrm>
          <a:prstGeom prst="line">
            <a:avLst/>
          </a:prstGeom>
          <a:ln w="50800" cap="flat">
            <a:solidFill>
              <a:srgbClr val="8DA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88E1D91-5076-914C-896F-03A4C058ACB6}"/>
              </a:ext>
            </a:extLst>
          </p:cNvPr>
          <p:cNvCxnSpPr/>
          <p:nvPr/>
        </p:nvCxnSpPr>
        <p:spPr>
          <a:xfrm>
            <a:off x="6096000" y="3356992"/>
            <a:ext cx="0" cy="360040"/>
          </a:xfrm>
          <a:prstGeom prst="line">
            <a:avLst/>
          </a:prstGeom>
          <a:ln w="50800" cap="flat">
            <a:solidFill>
              <a:srgbClr val="FD8D6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71316E80-619D-814C-AB1C-508A4F10F1C5}"/>
              </a:ext>
            </a:extLst>
          </p:cNvPr>
          <p:cNvCxnSpPr/>
          <p:nvPr/>
        </p:nvCxnSpPr>
        <p:spPr>
          <a:xfrm>
            <a:off x="7370618" y="3356992"/>
            <a:ext cx="0" cy="360040"/>
          </a:xfrm>
          <a:prstGeom prst="line">
            <a:avLst/>
          </a:prstGeom>
          <a:ln w="50800" cap="flat">
            <a:solidFill>
              <a:srgbClr val="FD8D6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52F392FD-6B85-F54A-A851-46C7D8F383D8}"/>
              </a:ext>
            </a:extLst>
          </p:cNvPr>
          <p:cNvCxnSpPr/>
          <p:nvPr/>
        </p:nvCxnSpPr>
        <p:spPr>
          <a:xfrm>
            <a:off x="7509163" y="3356992"/>
            <a:ext cx="0" cy="360040"/>
          </a:xfrm>
          <a:prstGeom prst="line">
            <a:avLst/>
          </a:prstGeom>
          <a:ln w="50800" cap="flat">
            <a:solidFill>
              <a:srgbClr val="FD8D6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reeform 7">
            <a:extLst>
              <a:ext uri="{FF2B5EF4-FFF2-40B4-BE49-F238E27FC236}">
                <a16:creationId xmlns:a16="http://schemas.microsoft.com/office/drawing/2014/main" id="{2588DF2F-D17C-C74B-BD71-F7F44BF7417E}"/>
              </a:ext>
            </a:extLst>
          </p:cNvPr>
          <p:cNvSpPr/>
          <p:nvPr/>
        </p:nvSpPr>
        <p:spPr>
          <a:xfrm>
            <a:off x="3151909" y="2202873"/>
            <a:ext cx="914400" cy="235527"/>
          </a:xfrm>
          <a:custGeom>
            <a:avLst/>
            <a:gdLst>
              <a:gd name="connsiteX0" fmla="*/ 0 w 914400"/>
              <a:gd name="connsiteY0" fmla="*/ 0 h 235527"/>
              <a:gd name="connsiteX1" fmla="*/ 214746 w 914400"/>
              <a:gd name="connsiteY1" fmla="*/ 117763 h 235527"/>
              <a:gd name="connsiteX2" fmla="*/ 602673 w 914400"/>
              <a:gd name="connsiteY2" fmla="*/ 193963 h 235527"/>
              <a:gd name="connsiteX3" fmla="*/ 914400 w 914400"/>
              <a:gd name="connsiteY3" fmla="*/ 235527 h 2355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4400" h="235527">
                <a:moveTo>
                  <a:pt x="0" y="0"/>
                </a:moveTo>
                <a:cubicBezTo>
                  <a:pt x="57150" y="42718"/>
                  <a:pt x="114301" y="85436"/>
                  <a:pt x="214746" y="117763"/>
                </a:cubicBezTo>
                <a:cubicBezTo>
                  <a:pt x="315191" y="150090"/>
                  <a:pt x="486064" y="174336"/>
                  <a:pt x="602673" y="193963"/>
                </a:cubicBezTo>
                <a:cubicBezTo>
                  <a:pt x="719282" y="213590"/>
                  <a:pt x="816841" y="224558"/>
                  <a:pt x="914400" y="235527"/>
                </a:cubicBezTo>
              </a:path>
            </a:pathLst>
          </a:custGeom>
          <a:noFill/>
          <a:ln w="12700">
            <a:solidFill>
              <a:srgbClr val="66C3A4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6D42601A-2C6F-D84A-8CD4-65D5FC6C21BA}"/>
              </a:ext>
            </a:extLst>
          </p:cNvPr>
          <p:cNvSpPr/>
          <p:nvPr/>
        </p:nvSpPr>
        <p:spPr>
          <a:xfrm>
            <a:off x="4045527" y="2078182"/>
            <a:ext cx="471055" cy="214745"/>
          </a:xfrm>
          <a:custGeom>
            <a:avLst/>
            <a:gdLst>
              <a:gd name="connsiteX0" fmla="*/ 0 w 471055"/>
              <a:gd name="connsiteY0" fmla="*/ 0 h 214745"/>
              <a:gd name="connsiteX1" fmla="*/ 200891 w 471055"/>
              <a:gd name="connsiteY1" fmla="*/ 131618 h 214745"/>
              <a:gd name="connsiteX2" fmla="*/ 471055 w 471055"/>
              <a:gd name="connsiteY2" fmla="*/ 214745 h 214745"/>
              <a:gd name="connsiteX3" fmla="*/ 471055 w 471055"/>
              <a:gd name="connsiteY3" fmla="*/ 214745 h 214745"/>
              <a:gd name="connsiteX4" fmla="*/ 471055 w 471055"/>
              <a:gd name="connsiteY4" fmla="*/ 214745 h 214745"/>
              <a:gd name="connsiteX5" fmla="*/ 471055 w 471055"/>
              <a:gd name="connsiteY5" fmla="*/ 214745 h 2147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1055" h="214745">
                <a:moveTo>
                  <a:pt x="0" y="0"/>
                </a:moveTo>
                <a:cubicBezTo>
                  <a:pt x="61191" y="47913"/>
                  <a:pt x="122382" y="95827"/>
                  <a:pt x="200891" y="131618"/>
                </a:cubicBezTo>
                <a:cubicBezTo>
                  <a:pt x="279400" y="167409"/>
                  <a:pt x="471055" y="214745"/>
                  <a:pt x="471055" y="214745"/>
                </a:cubicBezTo>
                <a:lnTo>
                  <a:pt x="471055" y="214745"/>
                </a:lnTo>
                <a:lnTo>
                  <a:pt x="471055" y="214745"/>
                </a:lnTo>
                <a:lnTo>
                  <a:pt x="471055" y="214745"/>
                </a:lnTo>
              </a:path>
            </a:pathLst>
          </a:custGeom>
          <a:noFill/>
          <a:ln w="12700">
            <a:solidFill>
              <a:srgbClr val="66C3A4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36F7ECCC-1BAF-2146-A5D5-8B0E3833765A}"/>
              </a:ext>
            </a:extLst>
          </p:cNvPr>
          <p:cNvSpPr/>
          <p:nvPr/>
        </p:nvSpPr>
        <p:spPr>
          <a:xfrm>
            <a:off x="4523509" y="1863436"/>
            <a:ext cx="2660073" cy="692728"/>
          </a:xfrm>
          <a:custGeom>
            <a:avLst/>
            <a:gdLst>
              <a:gd name="connsiteX0" fmla="*/ 0 w 2660073"/>
              <a:gd name="connsiteY0" fmla="*/ 0 h 692728"/>
              <a:gd name="connsiteX1" fmla="*/ 173182 w 2660073"/>
              <a:gd name="connsiteY1" fmla="*/ 187037 h 692728"/>
              <a:gd name="connsiteX2" fmla="*/ 727364 w 2660073"/>
              <a:gd name="connsiteY2" fmla="*/ 457200 h 692728"/>
              <a:gd name="connsiteX3" fmla="*/ 1205346 w 2660073"/>
              <a:gd name="connsiteY3" fmla="*/ 561109 h 692728"/>
              <a:gd name="connsiteX4" fmla="*/ 1863436 w 2660073"/>
              <a:gd name="connsiteY4" fmla="*/ 644237 h 692728"/>
              <a:gd name="connsiteX5" fmla="*/ 2660073 w 2660073"/>
              <a:gd name="connsiteY5" fmla="*/ 692728 h 692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60073" h="692728">
                <a:moveTo>
                  <a:pt x="0" y="0"/>
                </a:moveTo>
                <a:cubicBezTo>
                  <a:pt x="25977" y="55418"/>
                  <a:pt x="51955" y="110837"/>
                  <a:pt x="173182" y="187037"/>
                </a:cubicBezTo>
                <a:cubicBezTo>
                  <a:pt x="294409" y="263237"/>
                  <a:pt x="555337" y="394855"/>
                  <a:pt x="727364" y="457200"/>
                </a:cubicBezTo>
                <a:cubicBezTo>
                  <a:pt x="899391" y="519545"/>
                  <a:pt x="1016001" y="529936"/>
                  <a:pt x="1205346" y="561109"/>
                </a:cubicBezTo>
                <a:cubicBezTo>
                  <a:pt x="1394691" y="592282"/>
                  <a:pt x="1620982" y="622301"/>
                  <a:pt x="1863436" y="644237"/>
                </a:cubicBezTo>
                <a:cubicBezTo>
                  <a:pt x="2105891" y="666174"/>
                  <a:pt x="2382982" y="679451"/>
                  <a:pt x="2660073" y="692728"/>
                </a:cubicBezTo>
              </a:path>
            </a:pathLst>
          </a:custGeom>
          <a:noFill/>
          <a:ln w="12700">
            <a:solidFill>
              <a:srgbClr val="66C3A4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Freeform 37">
            <a:extLst>
              <a:ext uri="{FF2B5EF4-FFF2-40B4-BE49-F238E27FC236}">
                <a16:creationId xmlns:a16="http://schemas.microsoft.com/office/drawing/2014/main" id="{F6422B0D-3159-4642-9D21-D787E4C4CC67}"/>
              </a:ext>
            </a:extLst>
          </p:cNvPr>
          <p:cNvSpPr/>
          <p:nvPr/>
        </p:nvSpPr>
        <p:spPr>
          <a:xfrm>
            <a:off x="4281054" y="2787678"/>
            <a:ext cx="914400" cy="235527"/>
          </a:xfrm>
          <a:custGeom>
            <a:avLst/>
            <a:gdLst>
              <a:gd name="connsiteX0" fmla="*/ 0 w 914400"/>
              <a:gd name="connsiteY0" fmla="*/ 0 h 235527"/>
              <a:gd name="connsiteX1" fmla="*/ 214746 w 914400"/>
              <a:gd name="connsiteY1" fmla="*/ 117763 h 235527"/>
              <a:gd name="connsiteX2" fmla="*/ 602673 w 914400"/>
              <a:gd name="connsiteY2" fmla="*/ 193963 h 235527"/>
              <a:gd name="connsiteX3" fmla="*/ 914400 w 914400"/>
              <a:gd name="connsiteY3" fmla="*/ 235527 h 2355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4400" h="235527">
                <a:moveTo>
                  <a:pt x="0" y="0"/>
                </a:moveTo>
                <a:cubicBezTo>
                  <a:pt x="57150" y="42718"/>
                  <a:pt x="114301" y="85436"/>
                  <a:pt x="214746" y="117763"/>
                </a:cubicBezTo>
                <a:cubicBezTo>
                  <a:pt x="315191" y="150090"/>
                  <a:pt x="486064" y="174336"/>
                  <a:pt x="602673" y="193963"/>
                </a:cubicBezTo>
                <a:cubicBezTo>
                  <a:pt x="719282" y="213590"/>
                  <a:pt x="816841" y="224558"/>
                  <a:pt x="914400" y="235527"/>
                </a:cubicBezTo>
              </a:path>
            </a:pathLst>
          </a:custGeom>
          <a:noFill/>
          <a:ln w="12700">
            <a:solidFill>
              <a:srgbClr val="8DA0CC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374A5FA4-EA68-724F-9B63-3E97371B97E4}"/>
              </a:ext>
            </a:extLst>
          </p:cNvPr>
          <p:cNvSpPr/>
          <p:nvPr/>
        </p:nvSpPr>
        <p:spPr>
          <a:xfrm>
            <a:off x="5195455" y="2667000"/>
            <a:ext cx="1323109" cy="443345"/>
          </a:xfrm>
          <a:custGeom>
            <a:avLst/>
            <a:gdLst>
              <a:gd name="connsiteX0" fmla="*/ 0 w 1323109"/>
              <a:gd name="connsiteY0" fmla="*/ 0 h 443345"/>
              <a:gd name="connsiteX1" fmla="*/ 207818 w 1323109"/>
              <a:gd name="connsiteY1" fmla="*/ 180109 h 443345"/>
              <a:gd name="connsiteX2" fmla="*/ 838200 w 1323109"/>
              <a:gd name="connsiteY2" fmla="*/ 381000 h 443345"/>
              <a:gd name="connsiteX3" fmla="*/ 1323109 w 1323109"/>
              <a:gd name="connsiteY3" fmla="*/ 443345 h 443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23109" h="443345">
                <a:moveTo>
                  <a:pt x="0" y="0"/>
                </a:moveTo>
                <a:cubicBezTo>
                  <a:pt x="34059" y="58304"/>
                  <a:pt x="68118" y="116609"/>
                  <a:pt x="207818" y="180109"/>
                </a:cubicBezTo>
                <a:cubicBezTo>
                  <a:pt x="347518" y="243609"/>
                  <a:pt x="652318" y="337127"/>
                  <a:pt x="838200" y="381000"/>
                </a:cubicBezTo>
                <a:cubicBezTo>
                  <a:pt x="1024082" y="424873"/>
                  <a:pt x="1173595" y="434109"/>
                  <a:pt x="1323109" y="443345"/>
                </a:cubicBezTo>
              </a:path>
            </a:pathLst>
          </a:custGeom>
          <a:noFill/>
          <a:ln w="12700">
            <a:solidFill>
              <a:srgbClr val="8DA0CC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1996402B-B984-8E4C-9236-AA487341A57C}"/>
              </a:ext>
            </a:extLst>
          </p:cNvPr>
          <p:cNvSpPr/>
          <p:nvPr/>
        </p:nvSpPr>
        <p:spPr>
          <a:xfrm>
            <a:off x="6518564" y="2736273"/>
            <a:ext cx="1981200" cy="391391"/>
          </a:xfrm>
          <a:custGeom>
            <a:avLst/>
            <a:gdLst>
              <a:gd name="connsiteX0" fmla="*/ 0 w 1981200"/>
              <a:gd name="connsiteY0" fmla="*/ 0 h 391391"/>
              <a:gd name="connsiteX1" fmla="*/ 297872 w 1981200"/>
              <a:gd name="connsiteY1" fmla="*/ 187036 h 391391"/>
              <a:gd name="connsiteX2" fmla="*/ 651163 w 1981200"/>
              <a:gd name="connsiteY2" fmla="*/ 304800 h 391391"/>
              <a:gd name="connsiteX3" fmla="*/ 1388918 w 1981200"/>
              <a:gd name="connsiteY3" fmla="*/ 370609 h 391391"/>
              <a:gd name="connsiteX4" fmla="*/ 1981200 w 1981200"/>
              <a:gd name="connsiteY4" fmla="*/ 391391 h 391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81200" h="391391">
                <a:moveTo>
                  <a:pt x="0" y="0"/>
                </a:moveTo>
                <a:cubicBezTo>
                  <a:pt x="94672" y="68118"/>
                  <a:pt x="189345" y="136236"/>
                  <a:pt x="297872" y="187036"/>
                </a:cubicBezTo>
                <a:cubicBezTo>
                  <a:pt x="406399" y="237836"/>
                  <a:pt x="469322" y="274205"/>
                  <a:pt x="651163" y="304800"/>
                </a:cubicBezTo>
                <a:cubicBezTo>
                  <a:pt x="833004" y="335395"/>
                  <a:pt x="1167245" y="356177"/>
                  <a:pt x="1388918" y="370609"/>
                </a:cubicBezTo>
                <a:cubicBezTo>
                  <a:pt x="1610591" y="385041"/>
                  <a:pt x="1795895" y="388216"/>
                  <a:pt x="1981200" y="391391"/>
                </a:cubicBezTo>
              </a:path>
            </a:pathLst>
          </a:custGeom>
          <a:noFill/>
          <a:ln w="12700">
            <a:solidFill>
              <a:srgbClr val="8DA0CC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930D75A0-4776-6841-B6D0-286B83378B73}"/>
              </a:ext>
            </a:extLst>
          </p:cNvPr>
          <p:cNvSpPr/>
          <p:nvPr/>
        </p:nvSpPr>
        <p:spPr>
          <a:xfrm>
            <a:off x="6109855" y="3377045"/>
            <a:ext cx="1257300" cy="307868"/>
          </a:xfrm>
          <a:custGeom>
            <a:avLst/>
            <a:gdLst>
              <a:gd name="connsiteX0" fmla="*/ 0 w 1257300"/>
              <a:gd name="connsiteY0" fmla="*/ 0 h 307868"/>
              <a:gd name="connsiteX1" fmla="*/ 301336 w 1257300"/>
              <a:gd name="connsiteY1" fmla="*/ 155864 h 307868"/>
              <a:gd name="connsiteX2" fmla="*/ 904009 w 1257300"/>
              <a:gd name="connsiteY2" fmla="*/ 290946 h 307868"/>
              <a:gd name="connsiteX3" fmla="*/ 1257300 w 1257300"/>
              <a:gd name="connsiteY3" fmla="*/ 301337 h 307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57300" h="307868">
                <a:moveTo>
                  <a:pt x="0" y="0"/>
                </a:moveTo>
                <a:cubicBezTo>
                  <a:pt x="75334" y="53686"/>
                  <a:pt x="150668" y="107373"/>
                  <a:pt x="301336" y="155864"/>
                </a:cubicBezTo>
                <a:cubicBezTo>
                  <a:pt x="452004" y="204355"/>
                  <a:pt x="744682" y="266701"/>
                  <a:pt x="904009" y="290946"/>
                </a:cubicBezTo>
                <a:cubicBezTo>
                  <a:pt x="1063336" y="315192"/>
                  <a:pt x="1160318" y="308264"/>
                  <a:pt x="1257300" y="301337"/>
                </a:cubicBezTo>
              </a:path>
            </a:pathLst>
          </a:custGeom>
          <a:noFill/>
          <a:ln w="12700">
            <a:solidFill>
              <a:srgbClr val="FD8D62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2337B777-11CC-094D-BA76-710041ABB8E7}"/>
              </a:ext>
            </a:extLst>
          </p:cNvPr>
          <p:cNvSpPr/>
          <p:nvPr/>
        </p:nvSpPr>
        <p:spPr>
          <a:xfrm>
            <a:off x="7377545" y="3377045"/>
            <a:ext cx="135082" cy="51955"/>
          </a:xfrm>
          <a:custGeom>
            <a:avLst/>
            <a:gdLst>
              <a:gd name="connsiteX0" fmla="*/ 0 w 135082"/>
              <a:gd name="connsiteY0" fmla="*/ 0 h 51955"/>
              <a:gd name="connsiteX1" fmla="*/ 62346 w 135082"/>
              <a:gd name="connsiteY1" fmla="*/ 41564 h 51955"/>
              <a:gd name="connsiteX2" fmla="*/ 135082 w 135082"/>
              <a:gd name="connsiteY2" fmla="*/ 51955 h 51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5082" h="51955">
                <a:moveTo>
                  <a:pt x="0" y="0"/>
                </a:moveTo>
                <a:cubicBezTo>
                  <a:pt x="19916" y="16452"/>
                  <a:pt x="39832" y="32905"/>
                  <a:pt x="62346" y="41564"/>
                </a:cubicBezTo>
                <a:cubicBezTo>
                  <a:pt x="84860" y="50223"/>
                  <a:pt x="109971" y="51089"/>
                  <a:pt x="135082" y="51955"/>
                </a:cubicBezTo>
              </a:path>
            </a:pathLst>
          </a:custGeom>
          <a:noFill/>
          <a:ln w="12700">
            <a:solidFill>
              <a:srgbClr val="FD8D62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Freeform 41">
            <a:extLst>
              <a:ext uri="{FF2B5EF4-FFF2-40B4-BE49-F238E27FC236}">
                <a16:creationId xmlns:a16="http://schemas.microsoft.com/office/drawing/2014/main" id="{AAB2BDE2-E908-AA4C-908B-D39C650568AF}"/>
              </a:ext>
            </a:extLst>
          </p:cNvPr>
          <p:cNvSpPr/>
          <p:nvPr/>
        </p:nvSpPr>
        <p:spPr>
          <a:xfrm>
            <a:off x="7512627" y="3044535"/>
            <a:ext cx="1746243" cy="640371"/>
          </a:xfrm>
          <a:custGeom>
            <a:avLst/>
            <a:gdLst>
              <a:gd name="connsiteX0" fmla="*/ 0 w 789709"/>
              <a:gd name="connsiteY0" fmla="*/ 0 h 477982"/>
              <a:gd name="connsiteX1" fmla="*/ 228600 w 789709"/>
              <a:gd name="connsiteY1" fmla="*/ 301337 h 477982"/>
              <a:gd name="connsiteX2" fmla="*/ 789709 w 789709"/>
              <a:gd name="connsiteY2" fmla="*/ 477982 h 477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89709" h="477982">
                <a:moveTo>
                  <a:pt x="0" y="0"/>
                </a:moveTo>
                <a:cubicBezTo>
                  <a:pt x="48491" y="110836"/>
                  <a:pt x="96982" y="221673"/>
                  <a:pt x="228600" y="301337"/>
                </a:cubicBezTo>
                <a:cubicBezTo>
                  <a:pt x="360218" y="381001"/>
                  <a:pt x="585354" y="436418"/>
                  <a:pt x="789709" y="477982"/>
                </a:cubicBezTo>
              </a:path>
            </a:pathLst>
          </a:custGeom>
          <a:noFill/>
          <a:ln w="12700">
            <a:solidFill>
              <a:srgbClr val="FD8D62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829B6F9-3EB9-3F42-8C5F-885E08FBB812}"/>
              </a:ext>
            </a:extLst>
          </p:cNvPr>
          <p:cNvSpPr txBox="1"/>
          <p:nvPr/>
        </p:nvSpPr>
        <p:spPr>
          <a:xfrm>
            <a:off x="96690" y="5301208"/>
            <a:ext cx="859159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Each spike updates the neurons exponentially decaying trace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Neuron has a “presynaptic trace” (for strengthening connections when it is the presynaptic neurons) and a “post synaptic” trace for weakening connections when it is the postsynaptic neurons.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Strengthening due to pre-post alignment stronger than weakening due to post-pre</a:t>
            </a:r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721458A3-F48B-5148-B08A-596442AE67E9}"/>
              </a:ext>
            </a:extLst>
          </p:cNvPr>
          <p:cNvGrpSpPr/>
          <p:nvPr/>
        </p:nvGrpSpPr>
        <p:grpSpPr>
          <a:xfrm>
            <a:off x="6923124" y="4088241"/>
            <a:ext cx="829060" cy="941608"/>
            <a:chOff x="4098582" y="4088125"/>
            <a:chExt cx="829060" cy="941608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2B1AC881-7E46-4F43-969F-F1D255DBE64A}"/>
                </a:ext>
              </a:extLst>
            </p:cNvPr>
            <p:cNvSpPr/>
            <p:nvPr/>
          </p:nvSpPr>
          <p:spPr>
            <a:xfrm>
              <a:off x="4711618" y="4180766"/>
              <a:ext cx="216024" cy="216024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2388FF36-3D0C-C94E-A1EB-1DC9DB85C58A}"/>
                </a:ext>
              </a:extLst>
            </p:cNvPr>
            <p:cNvSpPr/>
            <p:nvPr/>
          </p:nvSpPr>
          <p:spPr>
            <a:xfrm>
              <a:off x="4711618" y="4620964"/>
              <a:ext cx="216024" cy="216024"/>
            </a:xfrm>
            <a:prstGeom prst="ellipse">
              <a:avLst/>
            </a:prstGeom>
            <a:solidFill>
              <a:srgbClr val="FD8D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553DB98F-3515-874E-B553-F277B5E33647}"/>
                </a:ext>
              </a:extLst>
            </p:cNvPr>
            <p:cNvSpPr/>
            <p:nvPr/>
          </p:nvSpPr>
          <p:spPr>
            <a:xfrm>
              <a:off x="4098582" y="4396790"/>
              <a:ext cx="216024" cy="216024"/>
            </a:xfrm>
            <a:prstGeom prst="ellipse">
              <a:avLst/>
            </a:prstGeom>
            <a:solidFill>
              <a:srgbClr val="8DA0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FADC6CAA-92FB-7843-ADD8-C5BD2E821B6D}"/>
                </a:ext>
              </a:extLst>
            </p:cNvPr>
            <p:cNvCxnSpPr>
              <a:cxnSpLocks/>
              <a:stCxn id="57" idx="2"/>
              <a:endCxn id="59" idx="6"/>
            </p:cNvCxnSpPr>
            <p:nvPr/>
          </p:nvCxnSpPr>
          <p:spPr>
            <a:xfrm flipH="1">
              <a:off x="4314606" y="4288778"/>
              <a:ext cx="397012" cy="216024"/>
            </a:xfrm>
            <a:prstGeom prst="line">
              <a:avLst/>
            </a:prstGeom>
            <a:ln>
              <a:gradFill>
                <a:gsLst>
                  <a:gs pos="0">
                    <a:srgbClr val="66C3A4"/>
                  </a:gs>
                  <a:gs pos="100000">
                    <a:srgbClr val="8DA0CC"/>
                  </a:gs>
                </a:gsLst>
                <a:lin ang="5400000" scaled="1"/>
              </a:gra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4EA2CB3F-17BE-EF4A-ABB4-9E3668133EAC}"/>
                </a:ext>
              </a:extLst>
            </p:cNvPr>
            <p:cNvCxnSpPr>
              <a:cxnSpLocks/>
              <a:stCxn id="58" idx="2"/>
              <a:endCxn id="59" idx="6"/>
            </p:cNvCxnSpPr>
            <p:nvPr/>
          </p:nvCxnSpPr>
          <p:spPr>
            <a:xfrm flipH="1" flipV="1">
              <a:off x="4314606" y="4504802"/>
              <a:ext cx="397012" cy="224174"/>
            </a:xfrm>
            <a:prstGeom prst="line">
              <a:avLst/>
            </a:prstGeom>
            <a:ln>
              <a:gradFill>
                <a:gsLst>
                  <a:gs pos="0">
                    <a:srgbClr val="FD8D62"/>
                  </a:gs>
                  <a:gs pos="100000">
                    <a:srgbClr val="8DA0CC"/>
                  </a:gs>
                </a:gsLst>
                <a:lin ang="5400000" scaled="1"/>
              </a:gra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097ABA4B-D57E-EA49-A351-F36F269AEC92}"/>
                </a:ext>
              </a:extLst>
            </p:cNvPr>
            <p:cNvSpPr txBox="1"/>
            <p:nvPr/>
          </p:nvSpPr>
          <p:spPr>
            <a:xfrm rot="19855352">
              <a:off x="4191203" y="4088125"/>
              <a:ext cx="65460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sz="1200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weaken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058F04C4-C675-CA4B-8F64-1D11E8FB0DA1}"/>
                </a:ext>
              </a:extLst>
            </p:cNvPr>
            <p:cNvSpPr txBox="1"/>
            <p:nvPr/>
          </p:nvSpPr>
          <p:spPr>
            <a:xfrm rot="1764209">
              <a:off x="4146093" y="4568068"/>
              <a:ext cx="65460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sz="1200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weaken</a:t>
              </a:r>
            </a:p>
            <a:p>
              <a:pPr algn="l"/>
              <a:r>
                <a:rPr lang="en-GB" sz="1200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 a lot </a:t>
              </a: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93083CAB-8B10-7D44-92E6-5D4CE7389EA5}"/>
              </a:ext>
            </a:extLst>
          </p:cNvPr>
          <p:cNvGrpSpPr/>
          <p:nvPr/>
        </p:nvGrpSpPr>
        <p:grpSpPr>
          <a:xfrm>
            <a:off x="5511769" y="4098624"/>
            <a:ext cx="872263" cy="1044911"/>
            <a:chOff x="2495600" y="4103872"/>
            <a:chExt cx="872263" cy="1044911"/>
          </a:xfrm>
        </p:grpSpPr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378E25E1-268B-BD4A-903D-744BFC6812A8}"/>
                </a:ext>
              </a:extLst>
            </p:cNvPr>
            <p:cNvSpPr/>
            <p:nvPr/>
          </p:nvSpPr>
          <p:spPr>
            <a:xfrm>
              <a:off x="2495600" y="4221088"/>
              <a:ext cx="216024" cy="216024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2145AD2C-71FB-AC44-B4CF-9D3B59E05E9B}"/>
                </a:ext>
              </a:extLst>
            </p:cNvPr>
            <p:cNvSpPr/>
            <p:nvPr/>
          </p:nvSpPr>
          <p:spPr>
            <a:xfrm>
              <a:off x="2495600" y="4661286"/>
              <a:ext cx="216024" cy="216024"/>
            </a:xfrm>
            <a:prstGeom prst="ellipse">
              <a:avLst/>
            </a:prstGeom>
            <a:solidFill>
              <a:srgbClr val="FD8D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C15DD937-EB61-4743-B3D9-33C285D27BF2}"/>
                </a:ext>
              </a:extLst>
            </p:cNvPr>
            <p:cNvSpPr/>
            <p:nvPr/>
          </p:nvSpPr>
          <p:spPr>
            <a:xfrm>
              <a:off x="3087894" y="4437112"/>
              <a:ext cx="216024" cy="216024"/>
            </a:xfrm>
            <a:prstGeom prst="ellipse">
              <a:avLst/>
            </a:prstGeom>
            <a:solidFill>
              <a:srgbClr val="8DA0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CF35F171-0BA6-9942-A884-09A72F57A902}"/>
                </a:ext>
              </a:extLst>
            </p:cNvPr>
            <p:cNvCxnSpPr>
              <a:cxnSpLocks/>
              <a:stCxn id="48" idx="6"/>
              <a:endCxn id="50" idx="2"/>
            </p:cNvCxnSpPr>
            <p:nvPr/>
          </p:nvCxnSpPr>
          <p:spPr>
            <a:xfrm>
              <a:off x="2711624" y="4329100"/>
              <a:ext cx="376270" cy="216024"/>
            </a:xfrm>
            <a:prstGeom prst="line">
              <a:avLst/>
            </a:prstGeom>
            <a:ln>
              <a:gradFill>
                <a:gsLst>
                  <a:gs pos="0">
                    <a:srgbClr val="66C3A4"/>
                  </a:gs>
                  <a:gs pos="100000">
                    <a:srgbClr val="8DA0CC"/>
                  </a:gs>
                </a:gsLst>
                <a:lin ang="5400000" scaled="1"/>
              </a:gra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CA303E08-11CC-044B-B260-54652DD872EF}"/>
                </a:ext>
              </a:extLst>
            </p:cNvPr>
            <p:cNvCxnSpPr>
              <a:cxnSpLocks/>
              <a:stCxn id="49" idx="6"/>
              <a:endCxn id="50" idx="2"/>
            </p:cNvCxnSpPr>
            <p:nvPr/>
          </p:nvCxnSpPr>
          <p:spPr>
            <a:xfrm flipV="1">
              <a:off x="2711624" y="4545124"/>
              <a:ext cx="376270" cy="224174"/>
            </a:xfrm>
            <a:prstGeom prst="line">
              <a:avLst/>
            </a:prstGeom>
            <a:ln>
              <a:gradFill>
                <a:gsLst>
                  <a:gs pos="0">
                    <a:srgbClr val="FD8D62"/>
                  </a:gs>
                  <a:gs pos="100000">
                    <a:srgbClr val="8DA0CC"/>
                  </a:gs>
                </a:gsLst>
                <a:lin ang="5400000" scaled="1"/>
              </a:gra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0DAB8EF1-13D5-4F4D-B471-01EA918F7C4B}"/>
                </a:ext>
              </a:extLst>
            </p:cNvPr>
            <p:cNvSpPr txBox="1"/>
            <p:nvPr/>
          </p:nvSpPr>
          <p:spPr>
            <a:xfrm rot="1726184">
              <a:off x="2512177" y="4103872"/>
              <a:ext cx="81144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sz="1200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strengthen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A1EB881E-EC05-4A46-A258-F0291E3EA98D}"/>
                </a:ext>
              </a:extLst>
            </p:cNvPr>
            <p:cNvSpPr txBox="1"/>
            <p:nvPr/>
          </p:nvSpPr>
          <p:spPr>
            <a:xfrm rot="19709629">
              <a:off x="2556422" y="4687118"/>
              <a:ext cx="81144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sz="1200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strengthen</a:t>
              </a:r>
            </a:p>
            <a:p>
              <a:pPr algn="l"/>
              <a:r>
                <a:rPr lang="en-GB" sz="1200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 a lot </a:t>
              </a:r>
            </a:p>
          </p:txBody>
        </p:sp>
      </p:grpSp>
      <p:sp>
        <p:nvSpPr>
          <p:cNvPr id="76" name="Rectangle 75">
            <a:extLst>
              <a:ext uri="{FF2B5EF4-FFF2-40B4-BE49-F238E27FC236}">
                <a16:creationId xmlns:a16="http://schemas.microsoft.com/office/drawing/2014/main" id="{E8D02A92-23A4-974F-A705-548268374CFE}"/>
              </a:ext>
            </a:extLst>
          </p:cNvPr>
          <p:cNvSpPr/>
          <p:nvPr/>
        </p:nvSpPr>
        <p:spPr>
          <a:xfrm>
            <a:off x="6444854" y="1628800"/>
            <a:ext cx="134366" cy="2787083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FE946C3F-E452-F44D-9C6D-9729B9563467}"/>
              </a:ext>
            </a:extLst>
          </p:cNvPr>
          <p:cNvCxnSpPr/>
          <p:nvPr/>
        </p:nvCxnSpPr>
        <p:spPr>
          <a:xfrm>
            <a:off x="4511824" y="2276872"/>
            <a:ext cx="605586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03ED2CB9-A782-264F-B6FB-9220688B7E06}"/>
              </a:ext>
            </a:extLst>
          </p:cNvPr>
          <p:cNvSpPr txBox="1"/>
          <p:nvPr/>
        </p:nvSpPr>
        <p:spPr>
          <a:xfrm>
            <a:off x="4566885" y="2229023"/>
            <a:ext cx="50847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200" dirty="0">
                <a:solidFill>
                  <a:schemeClr val="bg1">
                    <a:lumMod val="75000"/>
                  </a:schemeClr>
                </a:solidFill>
              </a:rPr>
              <a:t>10ms</a:t>
            </a:r>
            <a:endParaRPr lang="en-GB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82" name="Picture 81">
            <a:extLst>
              <a:ext uri="{FF2B5EF4-FFF2-40B4-BE49-F238E27FC236}">
                <a16:creationId xmlns:a16="http://schemas.microsoft.com/office/drawing/2014/main" id="{5C470A16-AC6E-E64E-BF43-8C00711F00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8286" y="4219384"/>
            <a:ext cx="2880321" cy="2453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06974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3F1B6-835A-2841-A3D1-C6DD07A87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336" y="654749"/>
            <a:ext cx="12210015" cy="686019"/>
          </a:xfrm>
        </p:spPr>
        <p:txBody>
          <a:bodyPr/>
          <a:lstStyle/>
          <a:p>
            <a:r>
              <a:rPr lang="en-GB" dirty="0"/>
              <a:t>Online-STDP 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829B6F9-3EB9-3F42-8C5F-885E08FBB812}"/>
              </a:ext>
            </a:extLst>
          </p:cNvPr>
          <p:cNvSpPr txBox="1"/>
          <p:nvPr/>
        </p:nvSpPr>
        <p:spPr>
          <a:xfrm>
            <a:off x="119336" y="1340768"/>
            <a:ext cx="8591597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Arrange spikes in time order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For every spike, </a:t>
            </a:r>
            <a:r>
              <a:rPr lang="en-GB" dirty="0" err="1">
                <a:solidFill>
                  <a:schemeClr val="bg1">
                    <a:lumMod val="60000"/>
                    <a:lumOff val="40000"/>
                  </a:schemeClr>
                </a:solidFill>
              </a:rPr>
              <a:t>i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:</a:t>
            </a:r>
          </a:p>
          <a:p>
            <a:pPr algn="l"/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Get spike neuron identity,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Get spike time,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Update traces. Exponential decay + delta </a:t>
            </a:r>
            <a:r>
              <a:rPr lang="en-GB" dirty="0" err="1">
                <a:solidFill>
                  <a:schemeClr val="bg1">
                    <a:lumMod val="60000"/>
                    <a:lumOff val="40000"/>
                  </a:schemeClr>
                </a:solidFill>
              </a:rPr>
              <a:t>iff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neuron is the one spiking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Pre-to-post updates: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Post-to-pre updates:</a:t>
            </a:r>
            <a:b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</a:br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2FAB6F-BC8D-F142-8343-A36E266D32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9736" y="2195573"/>
            <a:ext cx="216024" cy="15330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74039DC-EA54-0544-8E42-C758EB5DAA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1744" y="2794865"/>
            <a:ext cx="153307" cy="20208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1AA2156-9E60-D646-8E97-3CBFF6E68C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7505" y="2932184"/>
            <a:ext cx="4233600" cy="3528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164BA28-61D4-E744-BA98-D8ECB596E6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80176" y="3227706"/>
            <a:ext cx="4237360" cy="34531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2F0FE703-0F83-314A-87C3-E69E0455114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92198" y="4149080"/>
            <a:ext cx="3788916" cy="264036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5E2F7EAA-1CF3-154E-BC65-385AF983432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72896" y="3861048"/>
            <a:ext cx="3787200" cy="256173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424979B4-A7A6-6B41-B00B-17F316D2681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35843" y="3846274"/>
            <a:ext cx="2787789" cy="223494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D7615B6D-B48E-AC46-86F7-043EC645C44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935843" y="4154221"/>
            <a:ext cx="2015998" cy="251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47650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3F1B6-835A-2841-A3D1-C6DD07A87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336" y="654749"/>
            <a:ext cx="12210015" cy="686019"/>
          </a:xfrm>
        </p:spPr>
        <p:txBody>
          <a:bodyPr/>
          <a:lstStyle/>
          <a:p>
            <a:r>
              <a:rPr lang="en-GB" dirty="0"/>
              <a:t>Experiment 1: Closed loop (10 min)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7A284CD-EEA6-6F40-B800-49528BBECF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6160" y="2436912"/>
            <a:ext cx="4421088" cy="4421088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4CA21434-D436-5E45-8075-3CB0F00AC3F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-6051780" y="1075730"/>
            <a:ext cx="24295559" cy="1209153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3F850336-3736-9944-A3BB-6864C654972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07367" y="2564903"/>
            <a:ext cx="4248474" cy="4248474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4BD49941-D8F0-0948-BFF2-72F1E8FB31CB}"/>
              </a:ext>
            </a:extLst>
          </p:cNvPr>
          <p:cNvSpPr txBox="1"/>
          <p:nvPr/>
        </p:nvSpPr>
        <p:spPr>
          <a:xfrm>
            <a:off x="716343" y="2780928"/>
            <a:ext cx="25713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SR M-matrix (TD learning)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545BC07-82D0-6F43-863E-2099CA1D0397}"/>
              </a:ext>
            </a:extLst>
          </p:cNvPr>
          <p:cNvSpPr txBox="1"/>
          <p:nvPr/>
        </p:nvSpPr>
        <p:spPr>
          <a:xfrm>
            <a:off x="7968208" y="2708920"/>
            <a:ext cx="2041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STDP weight matrix </a:t>
            </a:r>
          </a:p>
        </p:txBody>
      </p:sp>
    </p:spTree>
    <p:extLst>
      <p:ext uri="{BB962C8B-B14F-4D97-AF65-F5344CB8AC3E}">
        <p14:creationId xmlns:p14="http://schemas.microsoft.com/office/powerpoint/2010/main" val="155335199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3F1B6-835A-2841-A3D1-C6DD07A87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336" y="654749"/>
            <a:ext cx="12210015" cy="686019"/>
          </a:xfrm>
        </p:spPr>
        <p:txBody>
          <a:bodyPr/>
          <a:lstStyle/>
          <a:p>
            <a:r>
              <a:rPr lang="en-GB" dirty="0"/>
              <a:t>Experiment 2: Open loop, asymmetry (10 min)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7A284CD-EEA6-6F40-B800-49528BBECF7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7536160" y="2436912"/>
            <a:ext cx="4421088" cy="4421088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4CA21434-D436-5E45-8075-3CB0F00AC3F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-6051770" y="1075730"/>
            <a:ext cx="24295539" cy="1209153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3F850336-3736-9944-A3BB-6864C654972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07367" y="2564903"/>
            <a:ext cx="4248474" cy="4248474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4BD49941-D8F0-0948-BFF2-72F1E8FB31CB}"/>
              </a:ext>
            </a:extLst>
          </p:cNvPr>
          <p:cNvSpPr txBox="1"/>
          <p:nvPr/>
        </p:nvSpPr>
        <p:spPr>
          <a:xfrm>
            <a:off x="716343" y="2780928"/>
            <a:ext cx="25713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SR M-matrix (TD learning)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545BC07-82D0-6F43-863E-2099CA1D0397}"/>
              </a:ext>
            </a:extLst>
          </p:cNvPr>
          <p:cNvSpPr txBox="1"/>
          <p:nvPr/>
        </p:nvSpPr>
        <p:spPr>
          <a:xfrm>
            <a:off x="7968208" y="2708920"/>
            <a:ext cx="2041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STDP weight matrix </a:t>
            </a:r>
          </a:p>
        </p:txBody>
      </p:sp>
    </p:spTree>
    <p:extLst>
      <p:ext uri="{BB962C8B-B14F-4D97-AF65-F5344CB8AC3E}">
        <p14:creationId xmlns:p14="http://schemas.microsoft.com/office/powerpoint/2010/main" val="115803275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3F1B6-835A-2841-A3D1-C6DD07A87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336" y="654749"/>
            <a:ext cx="12210015" cy="686019"/>
          </a:xfrm>
        </p:spPr>
        <p:txBody>
          <a:bodyPr/>
          <a:lstStyle/>
          <a:p>
            <a:r>
              <a:rPr lang="en-GB" dirty="0"/>
              <a:t>Experiment 1: Open room (60 min)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7A284CD-EEA6-6F40-B800-49528BBECF7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920572" y="2700000"/>
            <a:ext cx="4068000" cy="40680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4CA21434-D436-5E45-8075-3CB0F00AC3F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535019" y="1268760"/>
            <a:ext cx="2041136" cy="2041136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3F850336-3736-9944-A3BB-6864C654972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82187" y="2609763"/>
            <a:ext cx="4248474" cy="4248474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4BD49941-D8F0-0948-BFF2-72F1E8FB31CB}"/>
              </a:ext>
            </a:extLst>
          </p:cNvPr>
          <p:cNvSpPr txBox="1"/>
          <p:nvPr/>
        </p:nvSpPr>
        <p:spPr>
          <a:xfrm>
            <a:off x="716343" y="2780928"/>
            <a:ext cx="25713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SR M-matrix (TD learning)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545BC07-82D0-6F43-863E-2099CA1D0397}"/>
              </a:ext>
            </a:extLst>
          </p:cNvPr>
          <p:cNvSpPr txBox="1"/>
          <p:nvPr/>
        </p:nvSpPr>
        <p:spPr>
          <a:xfrm>
            <a:off x="7968208" y="2708920"/>
            <a:ext cx="2041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STDP weight matrix 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9FF3DC4-8354-E345-B45E-85A991FF4A72}"/>
              </a:ext>
            </a:extLst>
          </p:cNvPr>
          <p:cNvCxnSpPr/>
          <p:nvPr/>
        </p:nvCxnSpPr>
        <p:spPr>
          <a:xfrm flipV="1">
            <a:off x="3143672" y="5733256"/>
            <a:ext cx="56000" cy="307849"/>
          </a:xfrm>
          <a:prstGeom prst="line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DDD65EE-4A5C-D54F-AFAB-E300FEA14358}"/>
              </a:ext>
            </a:extLst>
          </p:cNvPr>
          <p:cNvCxnSpPr/>
          <p:nvPr/>
        </p:nvCxnSpPr>
        <p:spPr>
          <a:xfrm flipV="1">
            <a:off x="9568392" y="5733256"/>
            <a:ext cx="56000" cy="307849"/>
          </a:xfrm>
          <a:prstGeom prst="line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oup 4">
            <a:extLst>
              <a:ext uri="{FF2B5EF4-FFF2-40B4-BE49-F238E27FC236}">
                <a16:creationId xmlns:a16="http://schemas.microsoft.com/office/drawing/2014/main" id="{9D7D0072-C803-DB4F-A140-A2413E94B0CD}"/>
              </a:ext>
            </a:extLst>
          </p:cNvPr>
          <p:cNvGrpSpPr/>
          <p:nvPr/>
        </p:nvGrpSpPr>
        <p:grpSpPr>
          <a:xfrm>
            <a:off x="2567608" y="5257640"/>
            <a:ext cx="6480720" cy="331600"/>
            <a:chOff x="1703512" y="4249528"/>
            <a:chExt cx="6480720" cy="331600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27F69DBD-AA8E-794A-B90D-F5F6E739F24B}"/>
                </a:ext>
              </a:extLst>
            </p:cNvPr>
            <p:cNvCxnSpPr/>
            <p:nvPr/>
          </p:nvCxnSpPr>
          <p:spPr>
            <a:xfrm flipV="1">
              <a:off x="1703512" y="4273279"/>
              <a:ext cx="56000" cy="307849"/>
            </a:xfrm>
            <a:prstGeom prst="line">
              <a:avLst/>
            </a:prstGeom>
            <a:ln w="2540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EA6B887-DE34-0A40-8A72-D69DA7C42A46}"/>
                </a:ext>
              </a:extLst>
            </p:cNvPr>
            <p:cNvCxnSpPr/>
            <p:nvPr/>
          </p:nvCxnSpPr>
          <p:spPr>
            <a:xfrm flipV="1">
              <a:off x="8128232" y="4249528"/>
              <a:ext cx="56000" cy="307849"/>
            </a:xfrm>
            <a:prstGeom prst="line">
              <a:avLst/>
            </a:prstGeom>
            <a:ln w="2540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0B376AA-0C16-FB49-862A-1F86E8DFF87F}"/>
              </a:ext>
            </a:extLst>
          </p:cNvPr>
          <p:cNvCxnSpPr/>
          <p:nvPr/>
        </p:nvCxnSpPr>
        <p:spPr>
          <a:xfrm flipV="1">
            <a:off x="767408" y="3429000"/>
            <a:ext cx="56000" cy="307849"/>
          </a:xfrm>
          <a:prstGeom prst="line">
            <a:avLst/>
          </a:prstGeom>
          <a:ln w="254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1241A42-C37A-9548-9F59-EF082C09F35D}"/>
              </a:ext>
            </a:extLst>
          </p:cNvPr>
          <p:cNvCxnSpPr/>
          <p:nvPr/>
        </p:nvCxnSpPr>
        <p:spPr>
          <a:xfrm flipV="1">
            <a:off x="7192128" y="3429000"/>
            <a:ext cx="56000" cy="307849"/>
          </a:xfrm>
          <a:prstGeom prst="line">
            <a:avLst/>
          </a:prstGeom>
          <a:ln w="254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D7432CF7-B903-8342-A04A-8792BE5A34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87880" y="1484784"/>
            <a:ext cx="1828800" cy="18288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34D67D34-EBD8-1A47-BEF7-BAABE0F634BB}"/>
              </a:ext>
            </a:extLst>
          </p:cNvPr>
          <p:cNvSpPr txBox="1"/>
          <p:nvPr/>
        </p:nvSpPr>
        <p:spPr>
          <a:xfrm>
            <a:off x="9984432" y="1124744"/>
            <a:ext cx="24155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This is with equal </a:t>
            </a: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amounts of LTD and LTP </a:t>
            </a:r>
          </a:p>
        </p:txBody>
      </p:sp>
    </p:spTree>
    <p:extLst>
      <p:ext uri="{BB962C8B-B14F-4D97-AF65-F5344CB8AC3E}">
        <p14:creationId xmlns:p14="http://schemas.microsoft.com/office/powerpoint/2010/main" val="26690594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C1C5BFF-26CF-914D-A9B5-837651845882}"/>
              </a:ext>
            </a:extLst>
          </p:cNvPr>
          <p:cNvSpPr txBox="1"/>
          <p:nvPr/>
        </p:nvSpPr>
        <p:spPr>
          <a:xfrm>
            <a:off x="-9007" y="809417"/>
            <a:ext cx="12369704" cy="707886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rPr>
              <a:t>Two rooms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2789A5-652D-3645-BF2F-28B620F76CA5}"/>
              </a:ext>
            </a:extLst>
          </p:cNvPr>
          <p:cNvSpPr txBox="1"/>
          <p:nvPr/>
        </p:nvSpPr>
        <p:spPr>
          <a:xfrm>
            <a:off x="9120336" y="3429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764D9F4-47C6-944A-9608-DB2ED1F1E5BA}"/>
              </a:ext>
            </a:extLst>
          </p:cNvPr>
          <p:cNvGrpSpPr/>
          <p:nvPr/>
        </p:nvGrpSpPr>
        <p:grpSpPr>
          <a:xfrm>
            <a:off x="119336" y="1574850"/>
            <a:ext cx="5472608" cy="5094509"/>
            <a:chOff x="119336" y="1574850"/>
            <a:chExt cx="5472608" cy="5094509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6566B08E-11C8-594D-87FD-9F1B9A023CAE}"/>
                </a:ext>
              </a:extLst>
            </p:cNvPr>
            <p:cNvGrpSpPr/>
            <p:nvPr/>
          </p:nvGrpSpPr>
          <p:grpSpPr>
            <a:xfrm>
              <a:off x="119336" y="1574850"/>
              <a:ext cx="3384375" cy="5094509"/>
              <a:chOff x="623392" y="2348880"/>
              <a:chExt cx="1828800" cy="2808312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7C8DE41C-43E1-4D4E-A4AF-B98254F8846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t="27562" b="25188"/>
              <a:stretch/>
            </p:blipFill>
            <p:spPr>
              <a:xfrm>
                <a:off x="623392" y="4293096"/>
                <a:ext cx="1828800" cy="864096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B31DA5DC-1761-AD49-9622-E11FFA18269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23233" b="21643"/>
              <a:stretch/>
            </p:blipFill>
            <p:spPr>
              <a:xfrm>
                <a:off x="623392" y="2348880"/>
                <a:ext cx="1828800" cy="1008112"/>
              </a:xfrm>
              <a:prstGeom prst="rect">
                <a:avLst/>
              </a:prstGeom>
            </p:spPr>
          </p:pic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85F8CEE0-FA75-6948-920A-70B344FD94E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t="27562" b="25188"/>
              <a:stretch/>
            </p:blipFill>
            <p:spPr>
              <a:xfrm>
                <a:off x="623392" y="3356992"/>
                <a:ext cx="1828800" cy="864096"/>
              </a:xfrm>
              <a:prstGeom prst="rect">
                <a:avLst/>
              </a:prstGeom>
            </p:spPr>
          </p:pic>
        </p:grp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7A5D199-0ED5-A543-AF39-7132CE0AEC63}"/>
                </a:ext>
              </a:extLst>
            </p:cNvPr>
            <p:cNvSpPr/>
            <p:nvPr/>
          </p:nvSpPr>
          <p:spPr>
            <a:xfrm>
              <a:off x="3287688" y="1821304"/>
              <a:ext cx="2304256" cy="8156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GB" sz="1100" dirty="0" err="1">
                  <a:solidFill>
                    <a:srgbClr val="000000"/>
                  </a:solidFill>
                  <a:latin typeface="Menlo" panose="020B0609030804020204" pitchFamily="49" charset="0"/>
                </a:rPr>
                <a:t>agent.doorsClosed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 </a:t>
              </a:r>
              <a:r>
                <a:rPr lang="en-GB" sz="1100" dirty="0">
                  <a:solidFill>
                    <a:srgbClr val="383A42"/>
                  </a:solidFill>
                  <a:latin typeface="Menlo" panose="020B0609030804020204" pitchFamily="49" charset="0"/>
                </a:rPr>
                <a:t>=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 </a:t>
              </a:r>
              <a:r>
                <a:rPr lang="en-GB" sz="1100" dirty="0">
                  <a:solidFill>
                    <a:srgbClr val="986801"/>
                  </a:solidFill>
                  <a:latin typeface="Menlo" panose="020B0609030804020204" pitchFamily="49" charset="0"/>
                </a:rPr>
                <a:t>True</a:t>
              </a:r>
              <a:endParaRPr lang="en-GB" sz="1100" dirty="0">
                <a:solidFill>
                  <a:srgbClr val="000000"/>
                </a:solidFill>
                <a:latin typeface="Menlo" panose="020B0609030804020204" pitchFamily="49" charset="0"/>
              </a:endParaRPr>
            </a:p>
            <a:p>
              <a:br>
                <a:rPr lang="en-GB" dirty="0">
                  <a:solidFill>
                    <a:srgbClr val="000000"/>
                  </a:solidFill>
                  <a:latin typeface="Menlo" panose="020B0609030804020204" pitchFamily="49" charset="0"/>
                </a:rPr>
              </a:br>
              <a:endPara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2588F8C-6257-B640-B438-FD97706128E1}"/>
                </a:ext>
              </a:extLst>
            </p:cNvPr>
            <p:cNvSpPr/>
            <p:nvPr/>
          </p:nvSpPr>
          <p:spPr>
            <a:xfrm>
              <a:off x="3287688" y="5229200"/>
              <a:ext cx="2304256" cy="8156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GB" sz="1100" dirty="0" err="1">
                  <a:solidFill>
                    <a:srgbClr val="000000"/>
                  </a:solidFill>
                  <a:latin typeface="Menlo" panose="020B0609030804020204" pitchFamily="49" charset="0"/>
                </a:rPr>
                <a:t>agent.doorsClosed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 </a:t>
              </a:r>
              <a:r>
                <a:rPr lang="en-GB" sz="1100" dirty="0">
                  <a:solidFill>
                    <a:srgbClr val="383A42"/>
                  </a:solidFill>
                  <a:latin typeface="Menlo" panose="020B0609030804020204" pitchFamily="49" charset="0"/>
                </a:rPr>
                <a:t>=</a:t>
              </a:r>
              <a:r>
                <a:rPr lang="en-GB" sz="1100" dirty="0">
                  <a:solidFill>
                    <a:srgbClr val="000000"/>
                  </a:solidFill>
                  <a:latin typeface="Menlo" panose="020B0609030804020204" pitchFamily="49" charset="0"/>
                </a:rPr>
                <a:t> </a:t>
              </a:r>
              <a:r>
                <a:rPr lang="en-GB" sz="1100" dirty="0">
                  <a:solidFill>
                    <a:srgbClr val="986801"/>
                  </a:solidFill>
                  <a:latin typeface="Menlo" panose="020B0609030804020204" pitchFamily="49" charset="0"/>
                </a:rPr>
                <a:t>False</a:t>
              </a:r>
              <a:endParaRPr lang="en-GB" sz="1100" dirty="0">
                <a:solidFill>
                  <a:srgbClr val="000000"/>
                </a:solidFill>
                <a:latin typeface="Menlo" panose="020B0609030804020204" pitchFamily="49" charset="0"/>
              </a:endParaRPr>
            </a:p>
            <a:p>
              <a:br>
                <a:rPr lang="en-GB" dirty="0">
                  <a:solidFill>
                    <a:srgbClr val="000000"/>
                  </a:solidFill>
                  <a:latin typeface="Menlo" panose="020B0609030804020204" pitchFamily="49" charset="0"/>
                </a:rPr>
              </a:br>
              <a:endPara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endParaRPr>
            </a:p>
          </p:txBody>
        </p:sp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247E4F2C-06BD-A64A-83EC-4D8AB64F3D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15720" y="1583266"/>
            <a:ext cx="5212928" cy="5212928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BAC8308A-8B11-EE4A-A1CF-EF151DE40E60}"/>
              </a:ext>
            </a:extLst>
          </p:cNvPr>
          <p:cNvSpPr txBox="1"/>
          <p:nvPr/>
        </p:nvSpPr>
        <p:spPr>
          <a:xfrm>
            <a:off x="1350293" y="7270195"/>
            <a:ext cx="38747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Biggest problems: </a:t>
            </a:r>
          </a:p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• Can be slow to train </a:t>
            </a:r>
          </a:p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• Defining position to state rep function non-trivial (I guess that’s the whole point)</a:t>
            </a:r>
          </a:p>
        </p:txBody>
      </p:sp>
    </p:spTree>
    <p:extLst>
      <p:ext uri="{BB962C8B-B14F-4D97-AF65-F5344CB8AC3E}">
        <p14:creationId xmlns:p14="http://schemas.microsoft.com/office/powerpoint/2010/main" val="16646228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C1C5BFF-26CF-914D-A9B5-837651845882}"/>
              </a:ext>
            </a:extLst>
          </p:cNvPr>
          <p:cNvSpPr txBox="1"/>
          <p:nvPr/>
        </p:nvSpPr>
        <p:spPr>
          <a:xfrm>
            <a:off x="-9007" y="809417"/>
            <a:ext cx="12369704" cy="707886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rPr>
              <a:t>Four rooms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2789A5-652D-3645-BF2F-28B620F76CA5}"/>
              </a:ext>
            </a:extLst>
          </p:cNvPr>
          <p:cNvSpPr txBox="1"/>
          <p:nvPr/>
        </p:nvSpPr>
        <p:spPr>
          <a:xfrm>
            <a:off x="9120336" y="3429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47E4F2C-06BD-A64A-83EC-4D8AB64F3D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7688" y="1645072"/>
            <a:ext cx="5212928" cy="5212928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BAC8308A-8B11-EE4A-A1CF-EF151DE40E60}"/>
              </a:ext>
            </a:extLst>
          </p:cNvPr>
          <p:cNvSpPr txBox="1"/>
          <p:nvPr/>
        </p:nvSpPr>
        <p:spPr>
          <a:xfrm>
            <a:off x="1350293" y="7270195"/>
            <a:ext cx="38747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Biggest problems: </a:t>
            </a:r>
          </a:p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• Can be slow to train </a:t>
            </a:r>
          </a:p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• Defining position to state rep function non-trivial (I guess that’s the whole point)</a:t>
            </a:r>
          </a:p>
        </p:txBody>
      </p:sp>
    </p:spTree>
    <p:extLst>
      <p:ext uri="{BB962C8B-B14F-4D97-AF65-F5344CB8AC3E}">
        <p14:creationId xmlns:p14="http://schemas.microsoft.com/office/powerpoint/2010/main" val="32593142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C1C5BFF-26CF-914D-A9B5-837651845882}"/>
              </a:ext>
            </a:extLst>
          </p:cNvPr>
          <p:cNvSpPr txBox="1"/>
          <p:nvPr/>
        </p:nvSpPr>
        <p:spPr>
          <a:xfrm>
            <a:off x="-9007" y="809417"/>
            <a:ext cx="12369704" cy="707886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rPr>
              <a:t>Grid cells bleeding across boundaries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2789A5-652D-3645-BF2F-28B620F76CA5}"/>
              </a:ext>
            </a:extLst>
          </p:cNvPr>
          <p:cNvSpPr txBox="1"/>
          <p:nvPr/>
        </p:nvSpPr>
        <p:spPr>
          <a:xfrm>
            <a:off x="9120336" y="3429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AC8308A-8B11-EE4A-A1CF-EF151DE40E60}"/>
              </a:ext>
            </a:extLst>
          </p:cNvPr>
          <p:cNvSpPr txBox="1"/>
          <p:nvPr/>
        </p:nvSpPr>
        <p:spPr>
          <a:xfrm>
            <a:off x="1350293" y="7270195"/>
            <a:ext cx="38747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Biggest problems: </a:t>
            </a:r>
          </a:p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• Can be slow to train </a:t>
            </a:r>
          </a:p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• Defining position to state rep function non-trivial (I guess that’s the whole point)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1C78A1-7BD9-B740-9ABD-FCE260203E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368" y="1844824"/>
            <a:ext cx="3874790" cy="387479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D75AC1A-E8A3-E84B-B690-C75824BB8D22}"/>
              </a:ext>
            </a:extLst>
          </p:cNvPr>
          <p:cNvSpPr txBox="1"/>
          <p:nvPr/>
        </p:nvSpPr>
        <p:spPr>
          <a:xfrm>
            <a:off x="119336" y="1660882"/>
            <a:ext cx="3857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Vertical / horizontal boundaries only </a:t>
            </a:r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  <a:sym typeface="Wingdings" pitchFamily="2" charset="2"/>
              </a:rPr>
              <a:t> </a:t>
            </a:r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6AB113C-C8FA-A144-AFEF-905BB824BF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6244" y="1846014"/>
            <a:ext cx="3873600" cy="3873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D243239-B1CA-2949-AD39-F76BFF911F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05067" y="2415791"/>
            <a:ext cx="2629289" cy="2365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2216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C1C5BFF-26CF-914D-A9B5-837651845882}"/>
              </a:ext>
            </a:extLst>
          </p:cNvPr>
          <p:cNvSpPr txBox="1"/>
          <p:nvPr/>
        </p:nvSpPr>
        <p:spPr>
          <a:xfrm>
            <a:off x="-9007" y="809417"/>
            <a:ext cx="12369704" cy="707886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rPr>
              <a:t> Code speed-up, O(1000x)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2789A5-652D-3645-BF2F-28B620F76CA5}"/>
              </a:ext>
            </a:extLst>
          </p:cNvPr>
          <p:cNvSpPr txBox="1"/>
          <p:nvPr/>
        </p:nvSpPr>
        <p:spPr>
          <a:xfrm>
            <a:off x="9120336" y="3429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lang="en-US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AC8308A-8B11-EE4A-A1CF-EF151DE40E60}"/>
              </a:ext>
            </a:extLst>
          </p:cNvPr>
          <p:cNvSpPr txBox="1"/>
          <p:nvPr/>
        </p:nvSpPr>
        <p:spPr>
          <a:xfrm>
            <a:off x="1350293" y="7270195"/>
            <a:ext cx="38747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Biggest problems: </a:t>
            </a:r>
          </a:p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• Can be slow to train </a:t>
            </a:r>
          </a:p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• Defining position to state rep function non-trivial (I guess that’s the whole point)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F197C40-2556-714A-B38A-B5D51267C9D7}"/>
              </a:ext>
            </a:extLst>
          </p:cNvPr>
          <p:cNvGrpSpPr/>
          <p:nvPr/>
        </p:nvGrpSpPr>
        <p:grpSpPr>
          <a:xfrm>
            <a:off x="191344" y="2098208"/>
            <a:ext cx="5400600" cy="466696"/>
            <a:chOff x="5118420" y="4293096"/>
            <a:chExt cx="6666211" cy="576064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C05D179-0EBD-384E-9054-004D80CB8F2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231904" y="4365104"/>
              <a:ext cx="6425123" cy="379403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20FA930-4AC2-E140-968E-72DA8B464481}"/>
                </a:ext>
              </a:extLst>
            </p:cNvPr>
            <p:cNvSpPr txBox="1"/>
            <p:nvPr/>
          </p:nvSpPr>
          <p:spPr>
            <a:xfrm>
              <a:off x="5118420" y="4293096"/>
              <a:ext cx="6666211" cy="576064"/>
            </a:xfrm>
            <a:prstGeom prst="rect">
              <a:avLst/>
            </a:prstGeom>
            <a:noFill/>
            <a:ln w="31750">
              <a:solidFill>
                <a:srgbClr val="FD8D62"/>
              </a:solidFill>
            </a:ln>
          </p:spPr>
          <p:txBody>
            <a:bodyPr wrap="square" rtlCol="0">
              <a:spAutoFit/>
            </a:bodyPr>
            <a:lstStyle/>
            <a:p>
              <a:pPr algn="l"/>
              <a:endParaRPr lang="en-US" dirty="0">
                <a:solidFill>
                  <a:schemeClr val="bg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B5E31559-A593-DC46-B3C3-9971232F4F96}"/>
              </a:ext>
            </a:extLst>
          </p:cNvPr>
          <p:cNvGrpSpPr/>
          <p:nvPr/>
        </p:nvGrpSpPr>
        <p:grpSpPr>
          <a:xfrm>
            <a:off x="6420036" y="2117538"/>
            <a:ext cx="5400600" cy="447366"/>
            <a:chOff x="4974405" y="6093296"/>
            <a:chExt cx="6954243" cy="576064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81046FA7-259F-9B47-BE26-BAAC97F43A1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61434" y="6187830"/>
              <a:ext cx="6623198" cy="405164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E3A49EB-5C0C-1541-8F62-9A65C8B87821}"/>
                </a:ext>
              </a:extLst>
            </p:cNvPr>
            <p:cNvSpPr txBox="1"/>
            <p:nvPr/>
          </p:nvSpPr>
          <p:spPr>
            <a:xfrm>
              <a:off x="4974405" y="6093296"/>
              <a:ext cx="6954243" cy="576064"/>
            </a:xfrm>
            <a:prstGeom prst="rect">
              <a:avLst/>
            </a:prstGeom>
            <a:noFill/>
            <a:ln w="31750">
              <a:solidFill>
                <a:srgbClr val="FD8D62"/>
              </a:solidFill>
            </a:ln>
          </p:spPr>
          <p:txBody>
            <a:bodyPr wrap="square" rtlCol="0">
              <a:spAutoFit/>
            </a:bodyPr>
            <a:lstStyle/>
            <a:p>
              <a:pPr algn="l"/>
              <a:endParaRPr lang="en-US" dirty="0">
                <a:solidFill>
                  <a:schemeClr val="bg1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AC175D4F-3681-0441-9C9A-3ED3A02B88E6}"/>
              </a:ext>
            </a:extLst>
          </p:cNvPr>
          <p:cNvSpPr txBox="1"/>
          <p:nvPr/>
        </p:nvSpPr>
        <p:spPr>
          <a:xfrm>
            <a:off x="205106" y="1537628"/>
            <a:ext cx="26505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General formula: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D509BAC-5D0C-7D48-A4F2-99E3BA6F8196}"/>
              </a:ext>
            </a:extLst>
          </p:cNvPr>
          <p:cNvSpPr txBox="1"/>
          <p:nvPr/>
        </p:nvSpPr>
        <p:spPr>
          <a:xfrm>
            <a:off x="6384032" y="1518306"/>
            <a:ext cx="37825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One-hot specific formula: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52521AF-6081-E644-A382-D64FB2211D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344" y="2721115"/>
            <a:ext cx="5458166" cy="70788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15E9FA3-0F5D-C247-8985-76693C4DF5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84032" y="2725892"/>
            <a:ext cx="5458166" cy="6311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3C4B1746-5AB7-4E4B-95CF-BE769394CD4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48128" y="3381148"/>
            <a:ext cx="3479800" cy="34417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11C9356-3203-124B-B394-B8647E12F59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56292" y="3467100"/>
            <a:ext cx="3429000" cy="339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6766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27042-FCF2-7747-B01B-8E567FB0E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Motion models 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019AEB9-D6D0-AB42-BA6D-8E114C5484DE}"/>
              </a:ext>
            </a:extLst>
          </p:cNvPr>
          <p:cNvGrpSpPr/>
          <p:nvPr/>
        </p:nvGrpSpPr>
        <p:grpSpPr>
          <a:xfrm>
            <a:off x="119336" y="1196752"/>
            <a:ext cx="11665296" cy="2880320"/>
            <a:chOff x="119336" y="1196752"/>
            <a:chExt cx="11665296" cy="2880320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A88BC323-412C-144A-A8C2-4694EE2F46A4}"/>
                </a:ext>
              </a:extLst>
            </p:cNvPr>
            <p:cNvGrpSpPr/>
            <p:nvPr/>
          </p:nvGrpSpPr>
          <p:grpSpPr>
            <a:xfrm>
              <a:off x="119336" y="1196752"/>
              <a:ext cx="11665296" cy="2880320"/>
              <a:chOff x="119336" y="1556792"/>
              <a:chExt cx="11665296" cy="2880320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F305670D-4FB3-8D45-98F4-6AFBE606F97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rcRect/>
              <a:stretch/>
            </p:blipFill>
            <p:spPr>
              <a:xfrm>
                <a:off x="119336" y="1556792"/>
                <a:ext cx="2880320" cy="2880320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3452697B-A43F-B64B-9314-6E560EE137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/>
              <a:stretch/>
            </p:blipFill>
            <p:spPr>
              <a:xfrm>
                <a:off x="4524160" y="1556792"/>
                <a:ext cx="2880320" cy="2880320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7E75BEF6-87FC-0044-9045-6BDFF2A217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rcRect/>
              <a:stretch/>
            </p:blipFill>
            <p:spPr>
              <a:xfrm>
                <a:off x="8904312" y="1556792"/>
                <a:ext cx="2880320" cy="2880320"/>
              </a:xfrm>
              <a:prstGeom prst="rect">
                <a:avLst/>
              </a:prstGeom>
            </p:spPr>
          </p:pic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C91F7194-C577-9245-A9E5-2322C6F1070D}"/>
                </a:ext>
              </a:extLst>
            </p:cNvPr>
            <p:cNvSpPr txBox="1"/>
            <p:nvPr/>
          </p:nvSpPr>
          <p:spPr>
            <a:xfrm>
              <a:off x="455226" y="1196851"/>
              <a:ext cx="15363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Random Walk 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2FF2F5B-9BB2-EF49-8A45-59BDEDE47154}"/>
                </a:ext>
              </a:extLst>
            </p:cNvPr>
            <p:cNvSpPr txBox="1"/>
            <p:nvPr/>
          </p:nvSpPr>
          <p:spPr>
            <a:xfrm>
              <a:off x="4871864" y="1196851"/>
              <a:ext cx="88876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dirty="0" err="1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Raudies</a:t>
              </a:r>
              <a:endParaRPr lang="en-US" dirty="0">
                <a:solidFill>
                  <a:schemeClr val="bg1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37B3FA7-EC0D-9D40-889A-1509ACC92AF0}"/>
                </a:ext>
              </a:extLst>
            </p:cNvPr>
            <p:cNvSpPr txBox="1"/>
            <p:nvPr/>
          </p:nvSpPr>
          <p:spPr>
            <a:xfrm>
              <a:off x="9192344" y="1196851"/>
              <a:ext cx="21641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Windows screensaver</a:t>
              </a:r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CAA2F9B7-D1D7-6643-A1F7-151F0ED3D0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4680" y="3856806"/>
            <a:ext cx="1620000" cy="1620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6C8F593-6A09-3944-BE68-02B004658B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87488" y="3873371"/>
            <a:ext cx="1620000" cy="1620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6184BA0-FF20-0F43-88B4-F0151CEC589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95800" y="3877197"/>
            <a:ext cx="1620000" cy="16200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68BF39A-720D-0946-A60C-B4BA110863E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07968" y="3873371"/>
            <a:ext cx="1620000" cy="16200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6504E87-124A-564F-AA09-3CABD831E5D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012504" y="3877197"/>
            <a:ext cx="1620000" cy="16200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73DE1FE6-A9DD-6240-9170-AB6B72C843D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524672" y="3877197"/>
            <a:ext cx="1620000" cy="16200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84D21519-BE44-A54E-8D8E-53E99DFC773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-312712" y="5301208"/>
            <a:ext cx="1472400" cy="14724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7A9F7A3D-50C8-2548-9A5E-4C9F070709A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19600" y="5301208"/>
            <a:ext cx="1476000" cy="14760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088723AA-2FC1-7B48-AD33-537539F6B11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351584" y="5301208"/>
            <a:ext cx="1476000" cy="14760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03BCFA42-9352-9D42-B898-CDC6970C7C95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755904" y="5337376"/>
            <a:ext cx="1476000" cy="147600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AE75BBFE-964D-1A42-BCC5-EFF66BABD6DB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124056" y="5337376"/>
            <a:ext cx="1476000" cy="147600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42A9BB0C-0836-AB4E-BFDD-652C66477C93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6492208" y="5337376"/>
            <a:ext cx="1476000" cy="147600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31CB16B6-5C46-884F-A04F-7E0BA4FAE6AE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8076384" y="5337376"/>
            <a:ext cx="1476000" cy="1476000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637900A0-AB6A-9045-A5DA-100DDA1FD596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9444536" y="5337376"/>
            <a:ext cx="1476000" cy="1476000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3C2FAFEC-3306-0243-85AE-D4492B26A8A7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0812688" y="5337376"/>
            <a:ext cx="1476000" cy="1476000"/>
          </a:xfrm>
          <a:prstGeom prst="rect">
            <a:avLst/>
          </a:prstGeom>
        </p:spPr>
      </p:pic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B6B9151C-C85C-9741-8F27-C24787610F82}"/>
              </a:ext>
            </a:extLst>
          </p:cNvPr>
          <p:cNvCxnSpPr/>
          <p:nvPr/>
        </p:nvCxnSpPr>
        <p:spPr>
          <a:xfrm flipV="1">
            <a:off x="3775460" y="1148514"/>
            <a:ext cx="15940" cy="56648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6D1792E6-F555-EE4D-A9A6-AB17576E8288}"/>
              </a:ext>
            </a:extLst>
          </p:cNvPr>
          <p:cNvCxnSpPr/>
          <p:nvPr/>
        </p:nvCxnSpPr>
        <p:spPr>
          <a:xfrm flipV="1">
            <a:off x="8076384" y="1201755"/>
            <a:ext cx="15940" cy="56648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70426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27042-FCF2-7747-B01B-8E567FB0E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mazes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824D61B-ACF0-8144-9BE3-DFDC2F9E2D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0872" y="3083768"/>
            <a:ext cx="1828800" cy="18288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497F4BD-EEBA-034D-B9A8-53337D66AA18}"/>
              </a:ext>
            </a:extLst>
          </p:cNvPr>
          <p:cNvSpPr txBox="1"/>
          <p:nvPr/>
        </p:nvSpPr>
        <p:spPr>
          <a:xfrm>
            <a:off x="263352" y="3083768"/>
            <a:ext cx="681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Place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4F0F7C0-DB28-3340-99DC-673C4CC32B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472" y="4912568"/>
            <a:ext cx="1828800" cy="18288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59729C5-9792-9A4D-A340-AF6D9158B9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89672" y="4912568"/>
            <a:ext cx="1828800" cy="18288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A4A9371-7E50-EB41-9ABB-1E7858DB628D}"/>
              </a:ext>
            </a:extLst>
          </p:cNvPr>
          <p:cNvSpPr txBox="1"/>
          <p:nvPr/>
        </p:nvSpPr>
        <p:spPr>
          <a:xfrm>
            <a:off x="335360" y="5027984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Grid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EC65BB8-7107-E54B-967C-9CBF2F0C854C}"/>
              </a:ext>
            </a:extLst>
          </p:cNvPr>
          <p:cNvSpPr txBox="1"/>
          <p:nvPr/>
        </p:nvSpPr>
        <p:spPr>
          <a:xfrm>
            <a:off x="119336" y="1340768"/>
            <a:ext cx="886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0000"/>
                    <a:lumOff val="40000"/>
                  </a:schemeClr>
                </a:solidFill>
              </a:rPr>
              <a:t>Explore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35ED285-57FB-6042-8E1C-CDC8DF33511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993326" y="1272646"/>
            <a:ext cx="1828800" cy="18288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B4EF3283-EC53-874A-A5A6-66B02E42112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23770" b="18976"/>
          <a:stretch/>
        </p:blipFill>
        <p:spPr>
          <a:xfrm>
            <a:off x="7334504" y="1363600"/>
            <a:ext cx="2876466" cy="1646892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5FC33589-63EF-EB49-A03D-22BDEF00765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61617" y="4372101"/>
            <a:ext cx="2876466" cy="2876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92485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ustom 4">
      <a:dk1>
        <a:srgbClr val="424242"/>
      </a:dk1>
      <a:lt1>
        <a:srgbClr val="FFFFFF"/>
      </a:lt1>
      <a:dk2>
        <a:srgbClr val="424242"/>
      </a:dk2>
      <a:lt2>
        <a:srgbClr val="FEFFFF"/>
      </a:lt2>
      <a:accent1>
        <a:srgbClr val="65C1A5"/>
      </a:accent1>
      <a:accent2>
        <a:srgbClr val="FC8D61"/>
      </a:accent2>
      <a:accent3>
        <a:srgbClr val="8DA0CA"/>
      </a:accent3>
      <a:accent4>
        <a:srgbClr val="E68AC2"/>
      </a:accent4>
      <a:accent5>
        <a:srgbClr val="A6D853"/>
      </a:accent5>
      <a:accent6>
        <a:srgbClr val="FED92E"/>
      </a:accent6>
      <a:hlink>
        <a:srgbClr val="0432FF"/>
      </a:hlink>
      <a:folHlink>
        <a:srgbClr val="828282"/>
      </a:folHlink>
    </a:clrScheme>
    <a:fontScheme name="Tw Cen MT">
      <a:majorFont>
        <a:latin typeface="Tw Cen MT" panose="020B0602020104020603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dirty="0" smtClean="0">
            <a:solidFill>
              <a:schemeClr val="bg1">
                <a:lumMod val="60000"/>
                <a:lumOff val="40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2" id="{28CDEC3D-96B7-D341-A23F-18B28B1F865A}" vid="{B11205B9-C316-4142-8783-99A95B94A4C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17841</TotalTime>
  <Words>1378</Words>
  <Application>Microsoft Macintosh PowerPoint</Application>
  <PresentationFormat>Widescreen</PresentationFormat>
  <Paragraphs>221</Paragraphs>
  <Slides>38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5" baseType="lpstr">
      <vt:lpstr>Arial</vt:lpstr>
      <vt:lpstr>Calibri</vt:lpstr>
      <vt:lpstr>Menlo</vt:lpstr>
      <vt:lpstr>Tw Cen MT</vt:lpstr>
      <vt:lpstr>Wingdings</vt:lpstr>
      <vt:lpstr>Wingdings 2</vt:lpstr>
      <vt:lpstr>SlateVTI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Motion models </vt:lpstr>
      <vt:lpstr>New mazes</vt:lpstr>
      <vt:lpstr>Continuous time and state TD learning:</vt:lpstr>
      <vt:lpstr>Proof: </vt:lpstr>
      <vt:lpstr>Independence on dt </vt:lpstr>
      <vt:lpstr>If τ  0, Ψ  f</vt:lpstr>
      <vt:lpstr>Biologically inspired basis sets </vt:lpstr>
      <vt:lpstr>Successor features as a “causality obeying” smoothing convolution</vt:lpstr>
      <vt:lpstr>Gaussian receptive field basis (and a new colour map)</vt:lpstr>
      <vt:lpstr>Fourier basis  </vt:lpstr>
      <vt:lpstr>Circle basis </vt:lpstr>
      <vt:lpstr>The birth of a place cell </vt:lpstr>
      <vt:lpstr>The birth of a grid cell </vt:lpstr>
      <vt:lpstr>Implementing circular maze without corners </vt:lpstr>
      <vt:lpstr>Circular maze</vt:lpstr>
      <vt:lpstr>Circular maze</vt:lpstr>
      <vt:lpstr>Separated simulation time step from TD learning</vt:lpstr>
      <vt:lpstr>Fixed numerical instabilities </vt:lpstr>
      <vt:lpstr>I’m confident in loop maze results now </vt:lpstr>
      <vt:lpstr>Comparison of loop open to loop closed </vt:lpstr>
      <vt:lpstr>Torus ?</vt:lpstr>
      <vt:lpstr>Loop opening/closing experiment</vt:lpstr>
      <vt:lpstr>Theta modulation</vt:lpstr>
      <vt:lpstr>Phase precession </vt:lpstr>
      <vt:lpstr>Theta sweeps </vt:lpstr>
      <vt:lpstr>Inhomogeneous Poisson spike train sampling </vt:lpstr>
      <vt:lpstr>Online-STDP </vt:lpstr>
      <vt:lpstr>Online-STDP </vt:lpstr>
      <vt:lpstr>Experiment 1: Closed loop (10 min)</vt:lpstr>
      <vt:lpstr>Experiment 2: Open loop, asymmetry (10 min)</vt:lpstr>
      <vt:lpstr>Experiment 1: Open room (60 min)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 George</dc:creator>
  <cp:lastModifiedBy>Tom George</cp:lastModifiedBy>
  <cp:revision>150</cp:revision>
  <dcterms:created xsi:type="dcterms:W3CDTF">2021-04-13T14:31:56Z</dcterms:created>
  <dcterms:modified xsi:type="dcterms:W3CDTF">2021-05-27T08:59:46Z</dcterms:modified>
</cp:coreProperties>
</file>